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4" r:id="rId3"/>
    <p:sldId id="368" r:id="rId4"/>
    <p:sldId id="360" r:id="rId5"/>
    <p:sldId id="361" r:id="rId6"/>
    <p:sldId id="362" r:id="rId7"/>
    <p:sldId id="363" r:id="rId8"/>
    <p:sldId id="364" r:id="rId9"/>
    <p:sldId id="328" r:id="rId10"/>
    <p:sldId id="366" r:id="rId11"/>
    <p:sldId id="365" r:id="rId12"/>
    <p:sldId id="367" r:id="rId13"/>
    <p:sldId id="30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E4FC10EF-2F2F-5649-B20A-7A61BC339A09}">
          <p14:sldIdLst>
            <p14:sldId id="256"/>
          </p14:sldIdLst>
        </p14:section>
        <p14:section name="Content Slides" id="{9901AB16-2895-C443-A8A5-227BC01B2253}">
          <p14:sldIdLst>
            <p14:sldId id="264"/>
            <p14:sldId id="368"/>
            <p14:sldId id="360"/>
            <p14:sldId id="361"/>
            <p14:sldId id="362"/>
            <p14:sldId id="363"/>
            <p14:sldId id="364"/>
            <p14:sldId id="328"/>
            <p14:sldId id="366"/>
            <p14:sldId id="365"/>
            <p14:sldId id="367"/>
            <p14:sldId id="3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64649" autoAdjust="0"/>
  </p:normalViewPr>
  <p:slideViewPr>
    <p:cSldViewPr snapToGrid="0" snapToObjects="1">
      <p:cViewPr varScale="1">
        <p:scale>
          <a:sx n="68" d="100"/>
          <a:sy n="68" d="100"/>
        </p:scale>
        <p:origin x="202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98352-7417-F44E-92FD-C3754C9F2561}"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D384E-CB59-FB4D-8B9F-A562BB7BFA4D}" type="slidenum">
              <a:rPr lang="en-US" smtClean="0"/>
              <a:t>‹#›</a:t>
            </a:fld>
            <a:endParaRPr lang="en-US"/>
          </a:p>
        </p:txBody>
      </p:sp>
    </p:spTree>
    <p:extLst>
      <p:ext uri="{BB962C8B-B14F-4D97-AF65-F5344CB8AC3E}">
        <p14:creationId xmlns:p14="http://schemas.microsoft.com/office/powerpoint/2010/main" val="3610314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will be walking you through the Job Evaluation Submission and Request for Reconsideration Process for the Professional Managerial employee group.  We will discuss what it is, what it’s used for, the necessary steps and the documentation requirements.</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1</a:t>
            </a:fld>
            <a:endParaRPr lang="en-US"/>
          </a:p>
        </p:txBody>
      </p:sp>
    </p:spTree>
    <p:extLst>
      <p:ext uri="{BB962C8B-B14F-4D97-AF65-F5344CB8AC3E}">
        <p14:creationId xmlns:p14="http://schemas.microsoft.com/office/powerpoint/2010/main" val="2819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Job Evaluation and Request for Reconsideration process.</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12</a:t>
            </a:fld>
            <a:endParaRPr lang="en-US"/>
          </a:p>
        </p:txBody>
      </p:sp>
    </p:spTree>
    <p:extLst>
      <p:ext uri="{BB962C8B-B14F-4D97-AF65-F5344CB8AC3E}">
        <p14:creationId xmlns:p14="http://schemas.microsoft.com/office/powerpoint/2010/main" val="407190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our presentation.  If you have any further questions, please do not hesitate to contact Human Resources.</a:t>
            </a:r>
          </a:p>
          <a:p>
            <a:endParaRPr lang="en-US" dirty="0"/>
          </a:p>
          <a:p>
            <a:r>
              <a:rPr lang="en-US" dirty="0"/>
              <a:t>Thank you for your time and attention.</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13</a:t>
            </a:fld>
            <a:endParaRPr lang="en-US"/>
          </a:p>
        </p:txBody>
      </p:sp>
    </p:spTree>
    <p:extLst>
      <p:ext uri="{BB962C8B-B14F-4D97-AF65-F5344CB8AC3E}">
        <p14:creationId xmlns:p14="http://schemas.microsoft.com/office/powerpoint/2010/main" val="237660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For a position to be evaluated, the supervisor will submit a Job Fact Sheet to Human Resources and the Professional Staff Association Job Evaluation Committee.</a:t>
            </a:r>
          </a:p>
          <a:p>
            <a:endParaRPr lang="en-US" sz="2400" dirty="0"/>
          </a:p>
          <a:p>
            <a:r>
              <a:rPr lang="en-US" dirty="0"/>
              <a:t>The committee is comprised of 3 University of Guelph Representatives and 3 Professional Staff Association representatives</a:t>
            </a:r>
          </a:p>
          <a:p>
            <a:endParaRPr lang="en-US" dirty="0"/>
          </a:p>
          <a:p>
            <a:r>
              <a:rPr lang="en-US" dirty="0"/>
              <a:t>There must be at least 2 representatives from both sides in attendance at the meeting in order to achieve quorum. If sufficient attendance is not possible, the meeting is typically either rescheduled to the next available date/time when all the necessary members can attend, or it is delayed to the following month’s prescheduled time.</a:t>
            </a:r>
          </a:p>
          <a:p>
            <a:endParaRPr lang="en-US" dirty="0"/>
          </a:p>
          <a:p>
            <a:r>
              <a:rPr lang="en-US" dirty="0"/>
              <a:t>The purpose of the committee is to ensure that jobs are reviewed in a fair and equitable manner, utilizing other roles on campus as benchmarks and/or comparators.  It is not the role of the committee to assign each role a salary band but rather, to assign the appropriate grade factors by reviewing the duties and responsibilities outlined in the JFS.  Each grade factor is weighted, and the sum of all assigned grade factors corresponds to a salary band.</a:t>
            </a:r>
          </a:p>
        </p:txBody>
      </p:sp>
      <p:sp>
        <p:nvSpPr>
          <p:cNvPr id="4" name="Slide Number Placeholder 3"/>
          <p:cNvSpPr>
            <a:spLocks noGrp="1"/>
          </p:cNvSpPr>
          <p:nvPr>
            <p:ph type="sldNum" sz="quarter" idx="5"/>
          </p:nvPr>
        </p:nvSpPr>
        <p:spPr/>
        <p:txBody>
          <a:bodyPr/>
          <a:lstStyle/>
          <a:p>
            <a:fld id="{17BD384E-CB59-FB4D-8B9F-A562BB7BFA4D}" type="slidenum">
              <a:rPr lang="en-US" smtClean="0"/>
              <a:t>2</a:t>
            </a:fld>
            <a:endParaRPr lang="en-US"/>
          </a:p>
        </p:txBody>
      </p:sp>
    </p:spTree>
    <p:extLst>
      <p:ext uri="{BB962C8B-B14F-4D97-AF65-F5344CB8AC3E}">
        <p14:creationId xmlns:p14="http://schemas.microsoft.com/office/powerpoint/2010/main" val="370557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9368-A53A-7F74-84BB-870E85DB6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6C5FA-8758-DE9D-17AD-BB2F587B5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23E4D-8470-BF2E-25D1-73C1789ABFB8}"/>
              </a:ext>
            </a:extLst>
          </p:cNvPr>
          <p:cNvSpPr>
            <a:spLocks noGrp="1"/>
          </p:cNvSpPr>
          <p:nvPr>
            <p:ph type="body" idx="1"/>
          </p:nvPr>
        </p:nvSpPr>
        <p:spPr/>
        <p:txBody>
          <a:bodyPr/>
          <a:lstStyle/>
          <a:p>
            <a:r>
              <a:rPr lang="en-US" sz="2400" dirty="0"/>
              <a:t>For a position to be evaluated by the Committee it must be RFT or TFT greater than 2 years and it must meet one of the following scenarios:</a:t>
            </a:r>
          </a:p>
          <a:p>
            <a:pPr marL="914400" lvl="1" indent="-457200">
              <a:buFont typeface="+mj-lt"/>
              <a:buAutoNum type="arabicParenR"/>
            </a:pPr>
            <a:r>
              <a:rPr lang="en-US" sz="2000" dirty="0"/>
              <a:t>A new position where the incumbent has been in the position for at least six (6) months;</a:t>
            </a:r>
          </a:p>
          <a:p>
            <a:pPr marL="914400" lvl="1" indent="-457200">
              <a:buFont typeface="+mj-lt"/>
              <a:buAutoNum type="arabicParenR"/>
            </a:pPr>
            <a:r>
              <a:rPr lang="en-US" sz="2000" dirty="0"/>
              <a:t>An existing position which has not been evaluated in at least five (5) years; or</a:t>
            </a:r>
          </a:p>
          <a:p>
            <a:pPr marL="914400" lvl="1" indent="-457200">
              <a:buFont typeface="+mj-lt"/>
              <a:buAutoNum type="arabicParenR"/>
            </a:pPr>
            <a:r>
              <a:rPr lang="en-US" sz="2000" dirty="0"/>
              <a:t>A position has changed significantly.</a:t>
            </a:r>
          </a:p>
          <a:p>
            <a:endParaRPr lang="en-US" sz="2400" dirty="0"/>
          </a:p>
          <a:p>
            <a:r>
              <a:rPr lang="en-US" sz="2400" dirty="0"/>
              <a:t>Typically, it is necessary for an incumbent to be in the role for 6 months prior to submitting a formal review so that there is ample time for both the supervisor and incumbent to become comfortable with the role and make tweaks to the job fact sheet prior to submitting.</a:t>
            </a:r>
          </a:p>
          <a:p>
            <a:endParaRPr lang="en-US" sz="2400" dirty="0"/>
          </a:p>
          <a:p>
            <a:r>
              <a:rPr lang="en-US" sz="2400" dirty="0"/>
              <a:t>For jobs that are TFT with a duration of less than 2 years, Human Resources manages the formal evaluation process.</a:t>
            </a:r>
          </a:p>
        </p:txBody>
      </p:sp>
      <p:sp>
        <p:nvSpPr>
          <p:cNvPr id="4" name="Slide Number Placeholder 3">
            <a:extLst>
              <a:ext uri="{FF2B5EF4-FFF2-40B4-BE49-F238E27FC236}">
                <a16:creationId xmlns:a16="http://schemas.microsoft.com/office/drawing/2014/main" id="{D732E831-ACD9-AD78-1D7C-D3073403D044}"/>
              </a:ext>
            </a:extLst>
          </p:cNvPr>
          <p:cNvSpPr>
            <a:spLocks noGrp="1"/>
          </p:cNvSpPr>
          <p:nvPr>
            <p:ph type="sldNum" sz="quarter" idx="5"/>
          </p:nvPr>
        </p:nvSpPr>
        <p:spPr/>
        <p:txBody>
          <a:bodyPr/>
          <a:lstStyle/>
          <a:p>
            <a:fld id="{17BD384E-CB59-FB4D-8B9F-A562BB7BFA4D}" type="slidenum">
              <a:rPr lang="en-US" smtClean="0"/>
              <a:t>3</a:t>
            </a:fld>
            <a:endParaRPr lang="en-US"/>
          </a:p>
        </p:txBody>
      </p:sp>
    </p:spTree>
    <p:extLst>
      <p:ext uri="{BB962C8B-B14F-4D97-AF65-F5344CB8AC3E}">
        <p14:creationId xmlns:p14="http://schemas.microsoft.com/office/powerpoint/2010/main" val="224754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For a position to be evaluated, the following documents must be submitted:</a:t>
            </a:r>
          </a:p>
          <a:p>
            <a:pPr marL="914400" marR="0" lvl="1" indent="-457200" algn="l" defTabSz="914400" rtl="0" eaLnBrk="1" fontAlgn="auto" latinLnBrk="0" hangingPunct="1">
              <a:lnSpc>
                <a:spcPct val="100000"/>
              </a:lnSpc>
              <a:spcBef>
                <a:spcPts val="0"/>
              </a:spcBef>
              <a:spcAft>
                <a:spcPts val="0"/>
              </a:spcAft>
              <a:buClrTx/>
              <a:buSzTx/>
              <a:buFont typeface="+mj-lt"/>
              <a:buAutoNum type="arabicParenR"/>
              <a:tabLst/>
              <a:defRPr/>
            </a:pPr>
            <a:r>
              <a:rPr lang="en-US" sz="2000" dirty="0"/>
              <a:t>Job Fact Sheet (</a:t>
            </a:r>
            <a:r>
              <a:rPr lang="en-US" sz="3200" dirty="0"/>
              <a:t>signed by incumbent, supervisor and Dean/Director)</a:t>
            </a:r>
            <a:endParaRPr lang="en-US" sz="2000" dirty="0"/>
          </a:p>
          <a:p>
            <a:pPr marL="914400" lvl="1" indent="-457200">
              <a:buFont typeface="+mj-lt"/>
              <a:buAutoNum type="arabicParenR"/>
            </a:pPr>
            <a:r>
              <a:rPr lang="en-US" sz="2000" dirty="0"/>
              <a:t>Organization Chart</a:t>
            </a:r>
          </a:p>
          <a:p>
            <a:pPr marL="914400" lvl="1" indent="-457200">
              <a:buFont typeface="+mj-lt"/>
              <a:buAutoNum type="arabicParenR"/>
            </a:pPr>
            <a:r>
              <a:rPr lang="en-US" sz="2000" dirty="0"/>
              <a:t>Memo (detailing reason for evaluation)</a:t>
            </a:r>
          </a:p>
          <a:p>
            <a:pPr marL="457200" lvl="1" indent="0">
              <a:buFont typeface="+mj-lt"/>
              <a:buNone/>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If a role is multi-incumbent, the JFS must be signed by all represented incumbents.</a:t>
            </a:r>
          </a:p>
          <a:p>
            <a:endParaRPr lang="en-US" sz="2400" dirty="0"/>
          </a:p>
          <a:p>
            <a:r>
              <a:rPr lang="en-US" sz="3600" dirty="0"/>
              <a:t>Once the evaluation is complete, t</a:t>
            </a:r>
            <a:r>
              <a:rPr lang="en-US" sz="2400" dirty="0"/>
              <a:t>he results will be communicated to the supervisor who will then share the outcome with the incumbent</a:t>
            </a:r>
          </a:p>
          <a:p>
            <a:endParaRPr lang="en-US" sz="2400" dirty="0"/>
          </a:p>
          <a:p>
            <a:pPr marL="0" indent="0">
              <a:buFont typeface="Arial" panose="020B0604020202020204" pitchFamily="34" charset="0"/>
              <a:buNone/>
            </a:pPr>
            <a:r>
              <a:rPr lang="en-US" sz="3600" dirty="0"/>
              <a:t>If there is disagreement with the outcome of the evaluation, the supervisor can initiate a request for reconsideration.</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4</a:t>
            </a:fld>
            <a:endParaRPr lang="en-US"/>
          </a:p>
        </p:txBody>
      </p:sp>
    </p:spTree>
    <p:extLst>
      <p:ext uri="{BB962C8B-B14F-4D97-AF65-F5344CB8AC3E}">
        <p14:creationId xmlns:p14="http://schemas.microsoft.com/office/powerpoint/2010/main" val="331275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is a Request for Reconsideration?</a:t>
            </a:r>
          </a:p>
          <a:p>
            <a:endParaRPr lang="en-US" dirty="0"/>
          </a:p>
          <a:p>
            <a:pPr marL="0" indent="0">
              <a:buFont typeface="Arial" panose="020B0604020202020204" pitchFamily="34" charset="0"/>
              <a:buNone/>
            </a:pPr>
            <a:r>
              <a:rPr lang="en-US" dirty="0"/>
              <a:t>If there is disagreement regarding the results of the of the job evaluation, the supervisor may request that the evaluation be reconsidered.</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5</a:t>
            </a:fld>
            <a:endParaRPr lang="en-US"/>
          </a:p>
        </p:txBody>
      </p:sp>
    </p:spTree>
    <p:extLst>
      <p:ext uri="{BB962C8B-B14F-4D97-AF65-F5344CB8AC3E}">
        <p14:creationId xmlns:p14="http://schemas.microsoft.com/office/powerpoint/2010/main" val="2149798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What are the grounds to submit a Request for Reconsideration?</a:t>
            </a:r>
          </a:p>
          <a:p>
            <a:endParaRPr lang="en-US" sz="2400" dirty="0"/>
          </a:p>
          <a:p>
            <a:r>
              <a:rPr lang="en-US" sz="3600" dirty="0"/>
              <a:t>A request for reconsideration may be initiated if:</a:t>
            </a:r>
          </a:p>
          <a:p>
            <a:pPr marL="171450" indent="-171450">
              <a:buFont typeface="Arial" panose="020B0604020202020204" pitchFamily="34" charset="0"/>
              <a:buChar char="•"/>
            </a:pPr>
            <a:r>
              <a:rPr lang="en-US" dirty="0"/>
              <a:t>An important aspect of the job content information was omitted from the Job Fact Sheet. </a:t>
            </a:r>
          </a:p>
          <a:p>
            <a:pPr marL="171450" indent="-171450">
              <a:buFont typeface="Arial" panose="020B0604020202020204" pitchFamily="34" charset="0"/>
              <a:buChar char="•"/>
            </a:pPr>
            <a:r>
              <a:rPr lang="en-US" dirty="0"/>
              <a:t>The grade score for any job evaluation factor is inappropriate and substantiating facts to indicate the reason why is provided.</a:t>
            </a:r>
          </a:p>
          <a:p>
            <a:endParaRPr lang="en-US" dirty="0"/>
          </a:p>
          <a:p>
            <a:r>
              <a:rPr lang="en-US" dirty="0"/>
              <a:t>If the position that the incumbent is holding has changed significantly since the original submission of the Job Fact Sheet (JFS), then a new JFS should be completed and submitted through the </a:t>
            </a:r>
            <a:r>
              <a:rPr lang="en-US" b="1" dirty="0"/>
              <a:t>re-classification</a:t>
            </a:r>
            <a:r>
              <a:rPr lang="en-US" dirty="0"/>
              <a:t> procedure instead of proceeding with a request for reconsideration.</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6</a:t>
            </a:fld>
            <a:endParaRPr lang="en-US"/>
          </a:p>
        </p:txBody>
      </p:sp>
    </p:spTree>
    <p:extLst>
      <p:ext uri="{BB962C8B-B14F-4D97-AF65-F5344CB8AC3E}">
        <p14:creationId xmlns:p14="http://schemas.microsoft.com/office/powerpoint/2010/main" val="390368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 is an outline of the Request for Reconsideration procedure.</a:t>
            </a:r>
          </a:p>
          <a:p>
            <a:endParaRPr lang="en-US" sz="1200" dirty="0"/>
          </a:p>
          <a:p>
            <a:pPr marL="0" indent="0">
              <a:buFont typeface="Arial" panose="020B0604020202020204" pitchFamily="34" charset="0"/>
              <a:buNone/>
            </a:pPr>
            <a:r>
              <a:rPr lang="en-US" dirty="0"/>
              <a:t>A RFR may be initiated after the results of the Committee have been communicated.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RFR should be sent to the Committee care of Human Resources within </a:t>
            </a:r>
            <a:r>
              <a:rPr lang="en-US" b="1" u="sng" dirty="0"/>
              <a:t>15</a:t>
            </a:r>
            <a:r>
              <a:rPr lang="en-US" dirty="0"/>
              <a:t> working days of receiving the results of the Committee. Extensions may be granted in extenuating circumstances, such as prescheduled vacation and sickness.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request for reconsideration form can be downloaded from the University of Guelph’s Job Evaluation website which is shown here.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separate form is required for each factor deemed to be inappropriate. The incumbent/supervisor needs to fill out the form(s) giving the desired grade and the reasons why.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selecting a grade higher than what has been rated by the Committee, please ensure that you are able to meet the </a:t>
            </a:r>
            <a:r>
              <a:rPr lang="en-US" b="1" u="sng" dirty="0"/>
              <a:t>full definition </a:t>
            </a:r>
            <a:r>
              <a:rPr lang="en-US" dirty="0"/>
              <a:t>for all grades in between.  For example, if the job has been rated with a 2 in Contacts but you believe it to be a 4, please ensure that you are able to meet the definition of the 3 and the 4. </a:t>
            </a:r>
          </a:p>
          <a:p>
            <a:endParaRPr lang="en-US" dirty="0"/>
          </a:p>
          <a:p>
            <a:r>
              <a:rPr lang="en-US" dirty="0"/>
              <a:t>Please refer to Appendix A to see what a RFR Form looks like.</a:t>
            </a:r>
          </a:p>
        </p:txBody>
      </p:sp>
      <p:sp>
        <p:nvSpPr>
          <p:cNvPr id="4" name="Slide Number Placeholder 3"/>
          <p:cNvSpPr>
            <a:spLocks noGrp="1"/>
          </p:cNvSpPr>
          <p:nvPr>
            <p:ph type="sldNum" sz="quarter" idx="5"/>
          </p:nvPr>
        </p:nvSpPr>
        <p:spPr/>
        <p:txBody>
          <a:bodyPr/>
          <a:lstStyle/>
          <a:p>
            <a:fld id="{17BD384E-CB59-FB4D-8B9F-A562BB7BFA4D}" type="slidenum">
              <a:rPr lang="en-US" smtClean="0"/>
              <a:t>7</a:t>
            </a:fld>
            <a:endParaRPr lang="en-US"/>
          </a:p>
        </p:txBody>
      </p:sp>
    </p:spTree>
    <p:extLst>
      <p:ext uri="{BB962C8B-B14F-4D97-AF65-F5344CB8AC3E}">
        <p14:creationId xmlns:p14="http://schemas.microsoft.com/office/powerpoint/2010/main" val="109901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Committee will consider the request for reconsideration and make a decision. The decision the Committee makes could result in an increase, a decrease or no change in overall points thus the value of a position could move up or down or remain the same at this stage.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Please note that adjustments in grades may not be significant enough to move the position to a different pay/salary band.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For multi-incumbent positions, any Committee decision on a request for reconsideration will affect all the incumbents in that position.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decision of the Committee, which is final and binding, will be communicated to the supervisor who will then share the results with the incumbent(s).</a:t>
            </a:r>
          </a:p>
          <a:p>
            <a:endParaRPr lang="en-US" dirty="0"/>
          </a:p>
          <a:p>
            <a:pPr marL="0" indent="0">
              <a:buFont typeface="Arial" panose="020B0604020202020204" pitchFamily="34" charset="0"/>
              <a:buNone/>
            </a:pPr>
            <a:r>
              <a:rPr lang="en-US" dirty="0"/>
              <a:t>If there is an increase in salary grade, retro pay will typically coincide with the Job Evaluation submission date.</a:t>
            </a:r>
          </a:p>
          <a:p>
            <a:endParaRPr lang="en-US" dirty="0"/>
          </a:p>
          <a:p>
            <a:pPr marL="0" indent="0">
              <a:buFont typeface="Arial" panose="020B0604020202020204" pitchFamily="34" charset="0"/>
              <a:buNone/>
            </a:pPr>
            <a:r>
              <a:rPr lang="en-US" dirty="0"/>
              <a:t>Appendix B outlines the overall job evaluation </a:t>
            </a:r>
            <a:r>
              <a:rPr lang="en-US" dirty="0">
                <a:solidFill>
                  <a:srgbClr val="FF0000"/>
                </a:solidFill>
              </a:rPr>
              <a:t>and Request For Reconsideration </a:t>
            </a:r>
            <a:r>
              <a:rPr lang="en-US" dirty="0"/>
              <a:t>process.</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8</a:t>
            </a:fld>
            <a:endParaRPr lang="en-US"/>
          </a:p>
        </p:txBody>
      </p:sp>
    </p:spTree>
    <p:extLst>
      <p:ext uri="{BB962C8B-B14F-4D97-AF65-F5344CB8AC3E}">
        <p14:creationId xmlns:p14="http://schemas.microsoft.com/office/powerpoint/2010/main" val="376204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sample of the Request for Reconsideration form for your reference.</a:t>
            </a:r>
          </a:p>
          <a:p>
            <a:endParaRPr lang="en-US" dirty="0"/>
          </a:p>
        </p:txBody>
      </p:sp>
      <p:sp>
        <p:nvSpPr>
          <p:cNvPr id="4" name="Slide Number Placeholder 3"/>
          <p:cNvSpPr>
            <a:spLocks noGrp="1"/>
          </p:cNvSpPr>
          <p:nvPr>
            <p:ph type="sldNum" sz="quarter" idx="5"/>
          </p:nvPr>
        </p:nvSpPr>
        <p:spPr/>
        <p:txBody>
          <a:bodyPr/>
          <a:lstStyle/>
          <a:p>
            <a:fld id="{17BD384E-CB59-FB4D-8B9F-A562BB7BFA4D}" type="slidenum">
              <a:rPr lang="en-US" smtClean="0"/>
              <a:t>10</a:t>
            </a:fld>
            <a:endParaRPr lang="en-US"/>
          </a:p>
        </p:txBody>
      </p:sp>
    </p:spTree>
    <p:extLst>
      <p:ext uri="{BB962C8B-B14F-4D97-AF65-F5344CB8AC3E}">
        <p14:creationId xmlns:p14="http://schemas.microsoft.com/office/powerpoint/2010/main" val="3834942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3AE5FBE-9C3E-AC44-9F57-34DFAAF99DAB}"/>
              </a:ext>
            </a:extLst>
          </p:cNvPr>
          <p:cNvSpPr>
            <a:spLocks noGrp="1"/>
          </p:cNvSpPr>
          <p:nvPr>
            <p:ph type="pic" sz="quarter" idx="10"/>
          </p:nvPr>
        </p:nvSpPr>
        <p:spPr>
          <a:xfrm>
            <a:off x="0" y="0"/>
            <a:ext cx="12192000" cy="6858000"/>
          </a:xfrm>
          <a:prstGeom prst="rect">
            <a:avLst/>
          </a:prstGeom>
        </p:spPr>
        <p:txBody>
          <a:bodyPr/>
          <a:lstStyle/>
          <a:p>
            <a:endParaRPr lang="en-US"/>
          </a:p>
        </p:txBody>
      </p:sp>
      <p:sp>
        <p:nvSpPr>
          <p:cNvPr id="2" name="Title 1">
            <a:extLst>
              <a:ext uri="{FF2B5EF4-FFF2-40B4-BE49-F238E27FC236}">
                <a16:creationId xmlns:a16="http://schemas.microsoft.com/office/drawing/2014/main" id="{85D35D22-2410-EA48-B503-2726E93CE58F}"/>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530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F460FE1-7542-2646-BD20-E2C7D1D3D29F}"/>
              </a:ext>
            </a:extLst>
          </p:cNvPr>
          <p:cNvSpPr>
            <a:spLocks noGrp="1"/>
          </p:cNvSpPr>
          <p:nvPr>
            <p:ph type="pic" sz="quarter" idx="10"/>
          </p:nvPr>
        </p:nvSpPr>
        <p:spPr>
          <a:xfrm>
            <a:off x="0" y="0"/>
            <a:ext cx="5516881" cy="6858000"/>
          </a:xfrm>
          <a:prstGeom prst="rect">
            <a:avLst/>
          </a:prstGeom>
        </p:spPr>
        <p:txBody>
          <a:bodyPr/>
          <a:lstStyle/>
          <a:p>
            <a:endParaRPr lang="en-US"/>
          </a:p>
        </p:txBody>
      </p:sp>
    </p:spTree>
    <p:extLst>
      <p:ext uri="{BB962C8B-B14F-4D97-AF65-F5344CB8AC3E}">
        <p14:creationId xmlns:p14="http://schemas.microsoft.com/office/powerpoint/2010/main" val="363196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25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8313-AF62-2042-9DEF-A841266645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8DF600-E3BB-C54A-96BD-3BAD80A413F0}"/>
              </a:ext>
            </a:extLst>
          </p:cNvPr>
          <p:cNvSpPr>
            <a:spLocks noGrp="1"/>
          </p:cNvSpPr>
          <p:nvPr>
            <p:ph type="dt" sz="half" idx="10"/>
          </p:nvPr>
        </p:nvSpPr>
        <p:spPr/>
        <p:txBody>
          <a:bodyPr/>
          <a:lstStyle/>
          <a:p>
            <a:fld id="{094D85F6-A11B-9E49-99FF-82F8C17464E7}" type="datetimeFigureOut">
              <a:rPr lang="en-US" smtClean="0"/>
              <a:t>2/11/2025</a:t>
            </a:fld>
            <a:endParaRPr lang="en-US"/>
          </a:p>
        </p:txBody>
      </p:sp>
      <p:sp>
        <p:nvSpPr>
          <p:cNvPr id="4" name="Footer Placeholder 3">
            <a:extLst>
              <a:ext uri="{FF2B5EF4-FFF2-40B4-BE49-F238E27FC236}">
                <a16:creationId xmlns:a16="http://schemas.microsoft.com/office/drawing/2014/main" id="{1B9BD421-1781-9E45-B243-AD2D57F788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177CD6-DE39-3542-9F12-EB1A5037D05B}"/>
              </a:ext>
            </a:extLst>
          </p:cNvPr>
          <p:cNvSpPr>
            <a:spLocks noGrp="1"/>
          </p:cNvSpPr>
          <p:nvPr>
            <p:ph type="sldNum" sz="quarter" idx="12"/>
          </p:nvPr>
        </p:nvSpPr>
        <p:spPr/>
        <p:txBody>
          <a:bodyPr/>
          <a:lstStyle/>
          <a:p>
            <a:fld id="{AFF0050B-9969-BF46-9824-52E5DA8D8191}" type="slidenum">
              <a:rPr lang="en-US" smtClean="0"/>
              <a:t>‹#›</a:t>
            </a:fld>
            <a:endParaRPr lang="en-US"/>
          </a:p>
        </p:txBody>
      </p:sp>
    </p:spTree>
    <p:extLst>
      <p:ext uri="{BB962C8B-B14F-4D97-AF65-F5344CB8AC3E}">
        <p14:creationId xmlns:p14="http://schemas.microsoft.com/office/powerpoint/2010/main" val="95294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28A1E3-D6B6-4249-B313-0B85138F3359}"/>
              </a:ext>
            </a:extLst>
          </p:cNvPr>
          <p:cNvSpPr>
            <a:spLocks noGrp="1"/>
          </p:cNvSpPr>
          <p:nvPr>
            <p:ph type="pic" sz="quarter" idx="10"/>
          </p:nvPr>
        </p:nvSpPr>
        <p:spPr>
          <a:xfrm>
            <a:off x="5305200" y="0"/>
            <a:ext cx="6886800" cy="6858000"/>
          </a:xfrm>
          <a:prstGeom prst="rect">
            <a:avLst/>
          </a:prstGeom>
        </p:spPr>
        <p:txBody>
          <a:bodyPr/>
          <a:lstStyle/>
          <a:p>
            <a:endParaRPr lang="en-US"/>
          </a:p>
        </p:txBody>
      </p:sp>
    </p:spTree>
    <p:extLst>
      <p:ext uri="{BB962C8B-B14F-4D97-AF65-F5344CB8AC3E}">
        <p14:creationId xmlns:p14="http://schemas.microsoft.com/office/powerpoint/2010/main" val="424380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A216-075E-7E47-9A4F-0AAFB2DD026A}"/>
              </a:ext>
            </a:extLst>
          </p:cNvPr>
          <p:cNvSpPr>
            <a:spLocks noGrp="1"/>
          </p:cNvSpPr>
          <p:nvPr>
            <p:ph type="title"/>
          </p:nvPr>
        </p:nvSpPr>
        <p:spPr/>
        <p:txBody>
          <a:bodyPr anchor="ctr" anchorCtr="1"/>
          <a:lstStyle/>
          <a:p>
            <a:r>
              <a:rPr lang="en-US"/>
              <a:t>Click to edit Master title style</a:t>
            </a:r>
          </a:p>
        </p:txBody>
      </p:sp>
      <p:sp>
        <p:nvSpPr>
          <p:cNvPr id="11" name="Oval 10">
            <a:extLst>
              <a:ext uri="{FF2B5EF4-FFF2-40B4-BE49-F238E27FC236}">
                <a16:creationId xmlns:a16="http://schemas.microsoft.com/office/drawing/2014/main" id="{6580D892-6500-9A45-8112-9B89F60E4C5D}"/>
              </a:ext>
            </a:extLst>
          </p:cNvPr>
          <p:cNvSpPr/>
          <p:nvPr userDrawn="1"/>
        </p:nvSpPr>
        <p:spPr>
          <a:xfrm>
            <a:off x="1066800" y="2377440"/>
            <a:ext cx="2516400" cy="25164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7F797C-DFB7-6746-A7F9-397C54DB51F9}"/>
              </a:ext>
            </a:extLst>
          </p:cNvPr>
          <p:cNvSpPr/>
          <p:nvPr userDrawn="1"/>
        </p:nvSpPr>
        <p:spPr>
          <a:xfrm>
            <a:off x="4837800" y="2377440"/>
            <a:ext cx="2516400" cy="25164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F59328A-2454-7942-8D6B-0CFD3DC91616}"/>
              </a:ext>
            </a:extLst>
          </p:cNvPr>
          <p:cNvSpPr/>
          <p:nvPr userDrawn="1"/>
        </p:nvSpPr>
        <p:spPr>
          <a:xfrm>
            <a:off x="8608800" y="2377440"/>
            <a:ext cx="2516400" cy="251640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6A15BEE-67ED-2B43-B7DC-FA26DB28C475}"/>
              </a:ext>
            </a:extLst>
          </p:cNvPr>
          <p:cNvSpPr txBox="1"/>
          <p:nvPr userDrawn="1"/>
        </p:nvSpPr>
        <p:spPr>
          <a:xfrm>
            <a:off x="870600" y="5175275"/>
            <a:ext cx="2908800" cy="369332"/>
          </a:xfrm>
          <a:prstGeom prst="rect">
            <a:avLst/>
          </a:prstGeom>
          <a:noFill/>
        </p:spPr>
        <p:txBody>
          <a:bodyPr wrap="square" rtlCol="0">
            <a:spAutoFit/>
          </a:bodyPr>
          <a:lstStyle/>
          <a:p>
            <a:r>
              <a:rPr lang="en-US"/>
              <a:t>text</a:t>
            </a:r>
          </a:p>
        </p:txBody>
      </p:sp>
      <p:sp>
        <p:nvSpPr>
          <p:cNvPr id="21" name="TextBox 20">
            <a:extLst>
              <a:ext uri="{FF2B5EF4-FFF2-40B4-BE49-F238E27FC236}">
                <a16:creationId xmlns:a16="http://schemas.microsoft.com/office/drawing/2014/main" id="{E5F4B9DD-4B3A-2040-8063-CC87608B46EE}"/>
              </a:ext>
            </a:extLst>
          </p:cNvPr>
          <p:cNvSpPr txBox="1"/>
          <p:nvPr userDrawn="1"/>
        </p:nvSpPr>
        <p:spPr>
          <a:xfrm>
            <a:off x="4641600" y="5175275"/>
            <a:ext cx="2908800" cy="369332"/>
          </a:xfrm>
          <a:prstGeom prst="rect">
            <a:avLst/>
          </a:prstGeom>
          <a:noFill/>
        </p:spPr>
        <p:txBody>
          <a:bodyPr wrap="square" rtlCol="0">
            <a:spAutoFit/>
          </a:bodyPr>
          <a:lstStyle/>
          <a:p>
            <a:r>
              <a:rPr lang="en-US" err="1"/>
              <a:t>tex</a:t>
            </a:r>
            <a:endParaRPr lang="en-US"/>
          </a:p>
        </p:txBody>
      </p:sp>
      <p:sp>
        <p:nvSpPr>
          <p:cNvPr id="22" name="TextBox 21">
            <a:extLst>
              <a:ext uri="{FF2B5EF4-FFF2-40B4-BE49-F238E27FC236}">
                <a16:creationId xmlns:a16="http://schemas.microsoft.com/office/drawing/2014/main" id="{8BF9485E-F2F1-1F45-9F80-41A26ADC131C}"/>
              </a:ext>
            </a:extLst>
          </p:cNvPr>
          <p:cNvSpPr txBox="1"/>
          <p:nvPr userDrawn="1"/>
        </p:nvSpPr>
        <p:spPr>
          <a:xfrm>
            <a:off x="8412600" y="5175275"/>
            <a:ext cx="2908800" cy="369332"/>
          </a:xfrm>
          <a:prstGeom prst="rect">
            <a:avLst/>
          </a:prstGeom>
          <a:noFill/>
        </p:spPr>
        <p:txBody>
          <a:bodyPr wrap="square" rtlCol="0">
            <a:spAutoFit/>
          </a:bodyPr>
          <a:lstStyle/>
          <a:p>
            <a:r>
              <a:rPr lang="en-US" err="1"/>
              <a:t>texr</a:t>
            </a:r>
            <a:endParaRPr lang="en-US"/>
          </a:p>
        </p:txBody>
      </p:sp>
      <p:sp>
        <p:nvSpPr>
          <p:cNvPr id="23" name="TextBox 22">
            <a:extLst>
              <a:ext uri="{FF2B5EF4-FFF2-40B4-BE49-F238E27FC236}">
                <a16:creationId xmlns:a16="http://schemas.microsoft.com/office/drawing/2014/main" id="{A5FCBA74-777C-E743-9B75-2E49D04961FB}"/>
              </a:ext>
            </a:extLst>
          </p:cNvPr>
          <p:cNvSpPr txBox="1"/>
          <p:nvPr userDrawn="1"/>
        </p:nvSpPr>
        <p:spPr>
          <a:xfrm>
            <a:off x="870600" y="5648032"/>
            <a:ext cx="2908800" cy="1317600"/>
          </a:xfrm>
          <a:prstGeom prst="rect">
            <a:avLst/>
          </a:prstGeom>
          <a:noFill/>
        </p:spPr>
        <p:txBody>
          <a:bodyPr wrap="square" rtlCol="0">
            <a:spAutoFit/>
          </a:bodyPr>
          <a:lstStyle/>
          <a:p>
            <a:endParaRPr lang="en-US"/>
          </a:p>
        </p:txBody>
      </p:sp>
      <p:sp>
        <p:nvSpPr>
          <p:cNvPr id="24" name="TextBox 23">
            <a:extLst>
              <a:ext uri="{FF2B5EF4-FFF2-40B4-BE49-F238E27FC236}">
                <a16:creationId xmlns:a16="http://schemas.microsoft.com/office/drawing/2014/main" id="{544BEB29-0F71-6F45-849D-375454FEFF24}"/>
              </a:ext>
            </a:extLst>
          </p:cNvPr>
          <p:cNvSpPr txBox="1"/>
          <p:nvPr userDrawn="1"/>
        </p:nvSpPr>
        <p:spPr>
          <a:xfrm>
            <a:off x="4641600" y="5648032"/>
            <a:ext cx="2908800" cy="1317600"/>
          </a:xfrm>
          <a:prstGeom prst="rect">
            <a:avLst/>
          </a:prstGeom>
          <a:noFill/>
        </p:spPr>
        <p:txBody>
          <a:bodyPr wrap="square" rtlCol="0">
            <a:spAutoFit/>
          </a:bodyPr>
          <a:lstStyle/>
          <a:p>
            <a:endParaRPr lang="en-US"/>
          </a:p>
        </p:txBody>
      </p:sp>
      <p:sp>
        <p:nvSpPr>
          <p:cNvPr id="26" name="TextBox 25">
            <a:extLst>
              <a:ext uri="{FF2B5EF4-FFF2-40B4-BE49-F238E27FC236}">
                <a16:creationId xmlns:a16="http://schemas.microsoft.com/office/drawing/2014/main" id="{E6206A8A-7DC6-2643-B412-12CBAEB3A519}"/>
              </a:ext>
            </a:extLst>
          </p:cNvPr>
          <p:cNvSpPr txBox="1"/>
          <p:nvPr userDrawn="1"/>
        </p:nvSpPr>
        <p:spPr>
          <a:xfrm>
            <a:off x="8412600" y="5648032"/>
            <a:ext cx="2908800" cy="13176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68770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76643FE-F5B1-C94B-B213-CB8BA6FFD7D7}"/>
              </a:ext>
            </a:extLst>
          </p:cNvPr>
          <p:cNvSpPr>
            <a:spLocks noGrp="1"/>
          </p:cNvSpPr>
          <p:nvPr>
            <p:ph type="pic" sz="quarter" idx="10"/>
          </p:nvPr>
        </p:nvSpPr>
        <p:spPr>
          <a:xfrm>
            <a:off x="0" y="0"/>
            <a:ext cx="3045600" cy="3686400"/>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A4438314-7F9D-3140-BDB8-A2FE2B7C6BCD}"/>
              </a:ext>
            </a:extLst>
          </p:cNvPr>
          <p:cNvSpPr>
            <a:spLocks noGrp="1"/>
          </p:cNvSpPr>
          <p:nvPr>
            <p:ph type="pic" sz="quarter" idx="11"/>
          </p:nvPr>
        </p:nvSpPr>
        <p:spPr>
          <a:xfrm>
            <a:off x="3050400" y="0"/>
            <a:ext cx="3045600" cy="3686400"/>
          </a:xfrm>
          <a:prstGeom prst="rect">
            <a:avLst/>
          </a:prstGeom>
        </p:spPr>
        <p:txBody>
          <a:bodyPr/>
          <a:lstStyle/>
          <a:p>
            <a:endParaRPr lang="en-US"/>
          </a:p>
        </p:txBody>
      </p:sp>
      <p:sp>
        <p:nvSpPr>
          <p:cNvPr id="9" name="Picture Placeholder 6">
            <a:extLst>
              <a:ext uri="{FF2B5EF4-FFF2-40B4-BE49-F238E27FC236}">
                <a16:creationId xmlns:a16="http://schemas.microsoft.com/office/drawing/2014/main" id="{DEC546FD-0595-934C-A5F8-E23CE5563B3B}"/>
              </a:ext>
            </a:extLst>
          </p:cNvPr>
          <p:cNvSpPr>
            <a:spLocks noGrp="1"/>
          </p:cNvSpPr>
          <p:nvPr>
            <p:ph type="pic" sz="quarter" idx="12"/>
          </p:nvPr>
        </p:nvSpPr>
        <p:spPr>
          <a:xfrm>
            <a:off x="6096000" y="0"/>
            <a:ext cx="3045600" cy="3686400"/>
          </a:xfrm>
          <a:prstGeom prst="rect">
            <a:avLst/>
          </a:prstGeom>
        </p:spPr>
        <p:txBody>
          <a:bodyPr/>
          <a:lstStyle/>
          <a:p>
            <a:endParaRPr lang="en-US"/>
          </a:p>
        </p:txBody>
      </p:sp>
      <p:sp>
        <p:nvSpPr>
          <p:cNvPr id="10" name="Picture Placeholder 6">
            <a:extLst>
              <a:ext uri="{FF2B5EF4-FFF2-40B4-BE49-F238E27FC236}">
                <a16:creationId xmlns:a16="http://schemas.microsoft.com/office/drawing/2014/main" id="{0F840B53-7220-8E4D-BF87-E45E5CF8CE82}"/>
              </a:ext>
            </a:extLst>
          </p:cNvPr>
          <p:cNvSpPr>
            <a:spLocks noGrp="1"/>
          </p:cNvSpPr>
          <p:nvPr>
            <p:ph type="pic" sz="quarter" idx="13"/>
          </p:nvPr>
        </p:nvSpPr>
        <p:spPr>
          <a:xfrm>
            <a:off x="9146400" y="0"/>
            <a:ext cx="3045600" cy="3686400"/>
          </a:xfrm>
          <a:prstGeom prst="rect">
            <a:avLst/>
          </a:prstGeom>
        </p:spPr>
        <p:txBody>
          <a:bodyPr/>
          <a:lstStyle/>
          <a:p>
            <a:endParaRPr lang="en-US"/>
          </a:p>
        </p:txBody>
      </p:sp>
    </p:spTree>
    <p:extLst>
      <p:ext uri="{BB962C8B-B14F-4D97-AF65-F5344CB8AC3E}">
        <p14:creationId xmlns:p14="http://schemas.microsoft.com/office/powerpoint/2010/main" val="334045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5AD22C9-ABAF-1B42-994A-725629143804}"/>
              </a:ext>
            </a:extLst>
          </p:cNvPr>
          <p:cNvSpPr>
            <a:spLocks noGrp="1"/>
          </p:cNvSpPr>
          <p:nvPr>
            <p:ph type="pic" sz="quarter" idx="10"/>
          </p:nvPr>
        </p:nvSpPr>
        <p:spPr>
          <a:xfrm>
            <a:off x="8384695" y="4908321"/>
            <a:ext cx="3438000" cy="1461600"/>
          </a:xfrm>
          <a:prstGeom prst="rect">
            <a:avLst/>
          </a:prstGeom>
        </p:spPr>
        <p:txBody>
          <a:bodyPr/>
          <a:lstStyle/>
          <a:p>
            <a:endParaRPr lang="en-US"/>
          </a:p>
        </p:txBody>
      </p:sp>
      <p:sp>
        <p:nvSpPr>
          <p:cNvPr id="10" name="Picture Placeholder 6">
            <a:extLst>
              <a:ext uri="{FF2B5EF4-FFF2-40B4-BE49-F238E27FC236}">
                <a16:creationId xmlns:a16="http://schemas.microsoft.com/office/drawing/2014/main" id="{4C75BEEB-05F5-4447-8A48-039A46D6262E}"/>
              </a:ext>
            </a:extLst>
          </p:cNvPr>
          <p:cNvSpPr>
            <a:spLocks noGrp="1"/>
          </p:cNvSpPr>
          <p:nvPr>
            <p:ph type="pic" sz="quarter" idx="13"/>
          </p:nvPr>
        </p:nvSpPr>
        <p:spPr>
          <a:xfrm>
            <a:off x="8351256" y="2952000"/>
            <a:ext cx="1659520" cy="1814400"/>
          </a:xfrm>
          <a:prstGeom prst="rect">
            <a:avLst/>
          </a:prstGeom>
        </p:spPr>
        <p:txBody>
          <a:bodyPr/>
          <a:lstStyle/>
          <a:p>
            <a:endParaRPr lang="en-US"/>
          </a:p>
        </p:txBody>
      </p:sp>
      <p:sp>
        <p:nvSpPr>
          <p:cNvPr id="11" name="Picture Placeholder 6">
            <a:extLst>
              <a:ext uri="{FF2B5EF4-FFF2-40B4-BE49-F238E27FC236}">
                <a16:creationId xmlns:a16="http://schemas.microsoft.com/office/drawing/2014/main" id="{93013C3F-F07E-694F-AE92-A2A6E38661DA}"/>
              </a:ext>
            </a:extLst>
          </p:cNvPr>
          <p:cNvSpPr>
            <a:spLocks noGrp="1"/>
          </p:cNvSpPr>
          <p:nvPr>
            <p:ph type="pic" sz="quarter" idx="14"/>
          </p:nvPr>
        </p:nvSpPr>
        <p:spPr>
          <a:xfrm>
            <a:off x="10163175" y="671679"/>
            <a:ext cx="1638000" cy="2138400"/>
          </a:xfrm>
          <a:prstGeom prst="rect">
            <a:avLst/>
          </a:prstGeom>
        </p:spPr>
        <p:txBody>
          <a:bodyPr/>
          <a:lstStyle/>
          <a:p>
            <a:endParaRPr lang="en-US"/>
          </a:p>
        </p:txBody>
      </p:sp>
      <p:sp>
        <p:nvSpPr>
          <p:cNvPr id="12" name="Picture Placeholder 6">
            <a:extLst>
              <a:ext uri="{FF2B5EF4-FFF2-40B4-BE49-F238E27FC236}">
                <a16:creationId xmlns:a16="http://schemas.microsoft.com/office/drawing/2014/main" id="{50E48FD9-5462-644B-B5A8-93BEFBAA30F5}"/>
              </a:ext>
            </a:extLst>
          </p:cNvPr>
          <p:cNvSpPr>
            <a:spLocks noGrp="1"/>
          </p:cNvSpPr>
          <p:nvPr>
            <p:ph type="pic" sz="quarter" idx="15"/>
          </p:nvPr>
        </p:nvSpPr>
        <p:spPr>
          <a:xfrm>
            <a:off x="6096000" y="671679"/>
            <a:ext cx="3906000" cy="2138400"/>
          </a:xfrm>
          <a:prstGeom prst="rect">
            <a:avLst/>
          </a:prstGeom>
        </p:spPr>
        <p:txBody>
          <a:bodyPr/>
          <a:lstStyle/>
          <a:p>
            <a:endParaRPr lang="en-US"/>
          </a:p>
        </p:txBody>
      </p:sp>
      <p:sp>
        <p:nvSpPr>
          <p:cNvPr id="13" name="Picture Placeholder 6">
            <a:extLst>
              <a:ext uri="{FF2B5EF4-FFF2-40B4-BE49-F238E27FC236}">
                <a16:creationId xmlns:a16="http://schemas.microsoft.com/office/drawing/2014/main" id="{CEDAB292-F606-AA4B-831E-C13FB03BB134}"/>
              </a:ext>
            </a:extLst>
          </p:cNvPr>
          <p:cNvSpPr>
            <a:spLocks noGrp="1"/>
          </p:cNvSpPr>
          <p:nvPr>
            <p:ph type="pic" sz="quarter" idx="16"/>
          </p:nvPr>
        </p:nvSpPr>
        <p:spPr>
          <a:xfrm rot="5400000">
            <a:off x="5445607" y="3581128"/>
            <a:ext cx="3439186" cy="2138400"/>
          </a:xfrm>
          <a:prstGeom prst="rect">
            <a:avLst/>
          </a:prstGeom>
        </p:spPr>
        <p:txBody>
          <a:bodyPr/>
          <a:lstStyle/>
          <a:p>
            <a:endParaRPr lang="en-US"/>
          </a:p>
        </p:txBody>
      </p:sp>
      <p:sp>
        <p:nvSpPr>
          <p:cNvPr id="14" name="Picture Placeholder 6">
            <a:extLst>
              <a:ext uri="{FF2B5EF4-FFF2-40B4-BE49-F238E27FC236}">
                <a16:creationId xmlns:a16="http://schemas.microsoft.com/office/drawing/2014/main" id="{2CF3DA5F-FD02-8143-AFAA-CEFF4753126F}"/>
              </a:ext>
            </a:extLst>
          </p:cNvPr>
          <p:cNvSpPr>
            <a:spLocks noGrp="1"/>
          </p:cNvSpPr>
          <p:nvPr>
            <p:ph type="pic" sz="quarter" idx="17"/>
          </p:nvPr>
        </p:nvSpPr>
        <p:spPr>
          <a:xfrm>
            <a:off x="10163175" y="2952000"/>
            <a:ext cx="1659520" cy="1814400"/>
          </a:xfrm>
          <a:prstGeom prst="rect">
            <a:avLst/>
          </a:prstGeom>
        </p:spPr>
        <p:txBody>
          <a:bodyPr/>
          <a:lstStyle/>
          <a:p>
            <a:endParaRPr lang="en-US"/>
          </a:p>
        </p:txBody>
      </p:sp>
    </p:spTree>
    <p:extLst>
      <p:ext uri="{BB962C8B-B14F-4D97-AF65-F5344CB8AC3E}">
        <p14:creationId xmlns:p14="http://schemas.microsoft.com/office/powerpoint/2010/main" val="2292067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02953-4060-9B48-BED3-657760584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FAA63C0C-B985-2D45-82D6-4F17D6DDF4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D85F6-A11B-9E49-99FF-82F8C17464E7}" type="datetimeFigureOut">
              <a:rPr lang="en-US" smtClean="0"/>
              <a:t>2/11/2025</a:t>
            </a:fld>
            <a:endParaRPr lang="en-US"/>
          </a:p>
        </p:txBody>
      </p:sp>
      <p:sp>
        <p:nvSpPr>
          <p:cNvPr id="5" name="Footer Placeholder 4">
            <a:extLst>
              <a:ext uri="{FF2B5EF4-FFF2-40B4-BE49-F238E27FC236}">
                <a16:creationId xmlns:a16="http://schemas.microsoft.com/office/drawing/2014/main" id="{1C33AC18-B65B-2643-A654-A127FC2F16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3D6FE4-A7B9-BD43-932D-E7DFD12F2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0050B-9969-BF46-9824-52E5DA8D8191}" type="slidenum">
              <a:rPr lang="en-US" smtClean="0"/>
              <a:t>‹#›</a:t>
            </a:fld>
            <a:endParaRPr lang="en-US"/>
          </a:p>
        </p:txBody>
      </p:sp>
    </p:spTree>
    <p:extLst>
      <p:ext uri="{BB962C8B-B14F-4D97-AF65-F5344CB8AC3E}">
        <p14:creationId xmlns:p14="http://schemas.microsoft.com/office/powerpoint/2010/main" val="2928078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png"/><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3.png"/><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png"/><Relationship Id="rId5" Type="http://schemas.openxmlformats.org/officeDocument/2006/relationships/hyperlink" Target="https://www.uoguelph.ca/hr/managers-job-design-job-evaluation/job-evaluation-form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outdoor, building, grass, track. Image of Portico">
            <a:extLst>
              <a:ext uri="{FF2B5EF4-FFF2-40B4-BE49-F238E27FC236}">
                <a16:creationId xmlns:a16="http://schemas.microsoft.com/office/drawing/2014/main" id="{AA901C16-9C31-8346-8E32-47C78AE6CE39}"/>
              </a:ext>
            </a:extLst>
          </p:cNvPr>
          <p:cNvPicPr>
            <a:picLocks noGrp="1" noChangeAspect="1"/>
          </p:cNvPicPr>
          <p:nvPr>
            <p:ph type="pic" sz="quarter" idx="10"/>
          </p:nvPr>
        </p:nvPicPr>
        <p:blipFill rotWithShape="1">
          <a:blip r:embed="rId5"/>
          <a:srcRect b="15626"/>
          <a:stretch/>
        </p:blipFill>
        <p:spPr>
          <a:xfrm>
            <a:off x="0" y="0"/>
            <a:ext cx="12192000" cy="6858000"/>
          </a:xfrm>
        </p:spPr>
      </p:pic>
      <p:sp>
        <p:nvSpPr>
          <p:cNvPr id="2" name="Title 1">
            <a:extLst>
              <a:ext uri="{FF2B5EF4-FFF2-40B4-BE49-F238E27FC236}">
                <a16:creationId xmlns:a16="http://schemas.microsoft.com/office/drawing/2014/main" id="{C95CF6C4-77BF-D54A-9F9E-8DE37222386B}"/>
              </a:ext>
            </a:extLst>
          </p:cNvPr>
          <p:cNvSpPr>
            <a:spLocks noGrp="1"/>
          </p:cNvSpPr>
          <p:nvPr>
            <p:ph type="title"/>
          </p:nvPr>
        </p:nvSpPr>
        <p:spPr>
          <a:xfrm>
            <a:off x="838199" y="1439852"/>
            <a:ext cx="6298581" cy="1722448"/>
          </a:xfrm>
        </p:spPr>
        <p:txBody>
          <a:bodyPr>
            <a:normAutofit fontScale="90000"/>
          </a:bodyPr>
          <a:lstStyle/>
          <a:p>
            <a:pPr algn="l"/>
            <a:r>
              <a:rPr lang="en-US" sz="4000" dirty="0">
                <a:solidFill>
                  <a:schemeClr val="bg1"/>
                </a:solidFill>
                <a:latin typeface="Arial" panose="020B0604020202020204" pitchFamily="34" charset="0"/>
                <a:cs typeface="Arial" panose="020B0604020202020204" pitchFamily="34" charset="0"/>
              </a:rPr>
              <a:t>Job Evaluation Submission and Request for Reconsideration Process Guide</a:t>
            </a:r>
            <a:br>
              <a:rPr lang="en-US" sz="40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Professional Staff Association Job Evaluation Committee</a:t>
            </a:r>
            <a:br>
              <a:rPr lang="en-US" sz="28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Updated: January 22, 2025</a:t>
            </a:r>
            <a:endParaRPr lang="en-US" sz="4000" dirty="0">
              <a:solidFill>
                <a:schemeClr val="bg1"/>
              </a:solidFill>
              <a:latin typeface="Arial" panose="020B0604020202020204" pitchFamily="34" charset="0"/>
              <a:cs typeface="Arial" panose="020B0604020202020204" pitchFamily="34" charset="0"/>
            </a:endParaRPr>
          </a:p>
        </p:txBody>
      </p:sp>
      <p:pic>
        <p:nvPicPr>
          <p:cNvPr id="6" name="Picture 5" descr="U of G cornerstone white with improve life.">
            <a:extLst>
              <a:ext uri="{FF2B5EF4-FFF2-40B4-BE49-F238E27FC236}">
                <a16:creationId xmlns:a16="http://schemas.microsoft.com/office/drawing/2014/main" id="{1C5245A5-E392-6D41-916B-18A4BE684ED7}"/>
              </a:ext>
            </a:extLst>
          </p:cNvPr>
          <p:cNvPicPr>
            <a:picLocks noChangeAspect="1"/>
          </p:cNvPicPr>
          <p:nvPr/>
        </p:nvPicPr>
        <p:blipFill>
          <a:blip r:embed="rId6"/>
          <a:stretch>
            <a:fillRect/>
          </a:stretch>
        </p:blipFill>
        <p:spPr>
          <a:xfrm>
            <a:off x="-1" y="5530830"/>
            <a:ext cx="2042810" cy="1089945"/>
          </a:xfrm>
          <a:prstGeom prst="rect">
            <a:avLst/>
          </a:prstGeom>
        </p:spPr>
      </p:pic>
      <p:pic>
        <p:nvPicPr>
          <p:cNvPr id="20" name="Video 19">
            <a:hlinkClick r:id="" action="ppaction://media"/>
            <a:extLst>
              <a:ext uri="{FF2B5EF4-FFF2-40B4-BE49-F238E27FC236}">
                <a16:creationId xmlns:a16="http://schemas.microsoft.com/office/drawing/2014/main" id="{7763F5DA-C6D0-0239-7BDE-214E8BF4E2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1019758" y="5685758"/>
            <a:ext cx="1089945" cy="1089945"/>
          </a:xfrm>
          <a:prstGeom prst="ellipse">
            <a:avLst/>
          </a:prstGeom>
        </p:spPr>
      </p:pic>
    </p:spTree>
    <p:extLst>
      <p:ext uri="{BB962C8B-B14F-4D97-AF65-F5344CB8AC3E}">
        <p14:creationId xmlns:p14="http://schemas.microsoft.com/office/powerpoint/2010/main" val="2525871144"/>
      </p:ext>
    </p:extLst>
  </p:cSld>
  <p:clrMapOvr>
    <a:masterClrMapping/>
  </p:clrMapOvr>
  <mc:AlternateContent xmlns:mc="http://schemas.openxmlformats.org/markup-compatibility/2006">
    <mc:Choice xmlns:p14="http://schemas.microsoft.com/office/powerpoint/2010/main" Requires="p14">
      <p:transition spd="slow" p14:dur="2000" advTm="23792"/>
    </mc:Choice>
    <mc:Fallback>
      <p:transition spd="slow" advTm="23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0"/>
                </p:tgtEl>
              </p:cMediaNode>
            </p:video>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0"/>
                                        </p:tgtEl>
                                      </p:cBhvr>
                                    </p:cmd>
                                  </p:childTnLst>
                                </p:cTn>
                              </p:par>
                            </p:childTnLst>
                          </p:cTn>
                        </p:par>
                      </p:childTnLst>
                    </p:cTn>
                  </p:par>
                </p:childTnLst>
              </p:cTn>
              <p:nextCondLst>
                <p:cond evt="onClick" delay="0">
                  <p:tgtEl>
                    <p:spTgt spid="20"/>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6774580"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Request for Reconsideration Form</a:t>
            </a:r>
          </a:p>
        </p:txBody>
      </p:sp>
      <p:pic>
        <p:nvPicPr>
          <p:cNvPr id="5" name="Picture 4">
            <a:extLst>
              <a:ext uri="{FF2B5EF4-FFF2-40B4-BE49-F238E27FC236}">
                <a16:creationId xmlns:a16="http://schemas.microsoft.com/office/drawing/2014/main" id="{FFC77967-F3D7-AA4A-B75D-0F8F97AB4E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55" y="5530308"/>
            <a:ext cx="1083197" cy="1090467"/>
          </a:xfrm>
          <a:prstGeom prst="rect">
            <a:avLst/>
          </a:prstGeom>
        </p:spPr>
      </p:pic>
      <p:pic>
        <p:nvPicPr>
          <p:cNvPr id="2" name="Content Placeholder 4">
            <a:extLst>
              <a:ext uri="{FF2B5EF4-FFF2-40B4-BE49-F238E27FC236}">
                <a16:creationId xmlns:a16="http://schemas.microsoft.com/office/drawing/2014/main" id="{83D9220C-C203-E7B6-63D3-15E15DC3AA0E}"/>
              </a:ext>
            </a:extLst>
          </p:cNvPr>
          <p:cNvPicPr>
            <a:picLocks noChangeAspect="1"/>
          </p:cNvPicPr>
          <p:nvPr/>
        </p:nvPicPr>
        <p:blipFill>
          <a:blip r:embed="rId6"/>
          <a:stretch>
            <a:fillRect/>
          </a:stretch>
        </p:blipFill>
        <p:spPr>
          <a:xfrm>
            <a:off x="4241558" y="1653168"/>
            <a:ext cx="3720413" cy="4824413"/>
          </a:xfrm>
          <a:prstGeom prst="rect">
            <a:avLst/>
          </a:prstGeom>
        </p:spPr>
      </p:pic>
      <p:pic>
        <p:nvPicPr>
          <p:cNvPr id="7" name="Video 6">
            <a:hlinkClick r:id="" action="ppaction://media"/>
            <a:extLst>
              <a:ext uri="{FF2B5EF4-FFF2-40B4-BE49-F238E27FC236}">
                <a16:creationId xmlns:a16="http://schemas.microsoft.com/office/drawing/2014/main" id="{A1C4F81D-3557-0BD2-2A7C-D5684D9D00C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874326" y="5540326"/>
            <a:ext cx="1235378" cy="1235378"/>
          </a:xfrm>
          <a:prstGeom prst="ellipse">
            <a:avLst/>
          </a:prstGeom>
        </p:spPr>
      </p:pic>
    </p:spTree>
    <p:extLst>
      <p:ext uri="{BB962C8B-B14F-4D97-AF65-F5344CB8AC3E}">
        <p14:creationId xmlns:p14="http://schemas.microsoft.com/office/powerpoint/2010/main" val="2816147435"/>
      </p:ext>
    </p:extLst>
  </p:cSld>
  <p:clrMapOvr>
    <a:masterClrMapping/>
  </p:clrMapOvr>
  <mc:AlternateContent xmlns:mc="http://schemas.openxmlformats.org/markup-compatibility/2006">
    <mc:Choice xmlns:p14="http://schemas.microsoft.com/office/powerpoint/2010/main" Requires="p14">
      <p:transition spd="slow" p14:dur="2000" advTm="10471"/>
    </mc:Choice>
    <mc:Fallback>
      <p:transition spd="slow" advTm="10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3D9805-062E-FA47-A088-D3F588AD0EA0}"/>
              </a:ext>
              <a:ext uri="{C183D7F6-B498-43B3-948B-1728B52AA6E4}">
                <adec:decorative xmlns:adec="http://schemas.microsoft.com/office/drawing/2017/decorative" val="1"/>
              </a:ext>
            </a:extLst>
          </p:cNvPr>
          <p:cNvSpPr/>
          <p:nvPr/>
        </p:nvSpPr>
        <p:spPr>
          <a:xfrm>
            <a:off x="2400" y="0"/>
            <a:ext cx="12189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Прямая соединительная линия 12">
            <a:extLst>
              <a:ext uri="{FF2B5EF4-FFF2-40B4-BE49-F238E27FC236}">
                <a16:creationId xmlns:a16="http://schemas.microsoft.com/office/drawing/2014/main" id="{9088BAF1-5BAE-9242-B159-15282A388DDB}"/>
              </a:ext>
              <a:ext uri="{C183D7F6-B498-43B3-948B-1728B52AA6E4}">
                <adec:decorative xmlns:adec="http://schemas.microsoft.com/office/drawing/2017/decorative" val="1"/>
              </a:ext>
            </a:extLst>
          </p:cNvPr>
          <p:cNvCxnSpPr/>
          <p:nvPr/>
        </p:nvCxnSpPr>
        <p:spPr>
          <a:xfrm>
            <a:off x="7795539" y="4966179"/>
            <a:ext cx="250825" cy="0"/>
          </a:xfrm>
          <a:prstGeom prst="line">
            <a:avLst/>
          </a:prstGeom>
          <a:ln w="34925">
            <a:no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50DD10A3-9859-1A4D-B32A-A45F1890E5D9}"/>
              </a:ext>
            </a:extLst>
          </p:cNvPr>
          <p:cNvSpPr txBox="1">
            <a:spLocks noGrp="1"/>
          </p:cNvSpPr>
          <p:nvPr>
            <p:ph type="title" idx="4294967295"/>
          </p:nvPr>
        </p:nvSpPr>
        <p:spPr>
          <a:xfrm>
            <a:off x="7677097" y="3429000"/>
            <a:ext cx="2972317" cy="136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Appendix B</a:t>
            </a:r>
          </a:p>
        </p:txBody>
      </p:sp>
      <p:sp>
        <p:nvSpPr>
          <p:cNvPr id="13" name="TextBox 12">
            <a:extLst>
              <a:ext uri="{FF2B5EF4-FFF2-40B4-BE49-F238E27FC236}">
                <a16:creationId xmlns:a16="http://schemas.microsoft.com/office/drawing/2014/main" id="{39885AF2-0270-DC43-8B4D-340658102248}"/>
              </a:ext>
            </a:extLst>
          </p:cNvPr>
          <p:cNvSpPr txBox="1"/>
          <p:nvPr/>
        </p:nvSpPr>
        <p:spPr>
          <a:xfrm>
            <a:off x="7677098" y="5142198"/>
            <a:ext cx="3677882" cy="1478573"/>
          </a:xfrm>
          <a:prstGeom prst="rect">
            <a:avLst/>
          </a:prstGeom>
          <a:noFill/>
        </p:spPr>
        <p:txBody>
          <a:bodyPr wrap="square" rtlCol="0">
            <a:noAutofit/>
          </a:bodyPr>
          <a:lstStyle/>
          <a:p>
            <a:r>
              <a:rPr lang="en-US" dirty="0"/>
              <a:t>Job Evaluation and Request for Reconsideration Process </a:t>
            </a:r>
            <a:endParaRPr lang="en-US" sz="1200" dirty="0"/>
          </a:p>
        </p:txBody>
      </p:sp>
      <p:cxnSp>
        <p:nvCxnSpPr>
          <p:cNvPr id="14" name="Straight Connector 13">
            <a:extLst>
              <a:ext uri="{FF2B5EF4-FFF2-40B4-BE49-F238E27FC236}">
                <a16:creationId xmlns:a16="http://schemas.microsoft.com/office/drawing/2014/main" id="{3C8C0F9B-A354-B541-9AF2-736D2CD527B1}"/>
              </a:ext>
              <a:ext uri="{C183D7F6-B498-43B3-948B-1728B52AA6E4}">
                <adec:decorative xmlns:adec="http://schemas.microsoft.com/office/drawing/2017/decorative" val="1"/>
              </a:ext>
            </a:extLst>
          </p:cNvPr>
          <p:cNvCxnSpPr>
            <a:cxnSpLocks/>
          </p:cNvCxnSpPr>
          <p:nvPr/>
        </p:nvCxnSpPr>
        <p:spPr>
          <a:xfrm>
            <a:off x="7795539" y="4967762"/>
            <a:ext cx="250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FD10D52-1FAF-564B-BC79-55C898E1D2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455" y="5530308"/>
            <a:ext cx="1083197" cy="1090467"/>
          </a:xfrm>
          <a:prstGeom prst="rect">
            <a:avLst/>
          </a:prstGeom>
        </p:spPr>
      </p:pic>
      <p:pic>
        <p:nvPicPr>
          <p:cNvPr id="7" name="Video 6">
            <a:hlinkClick r:id="" action="ppaction://media"/>
            <a:extLst>
              <a:ext uri="{FF2B5EF4-FFF2-40B4-BE49-F238E27FC236}">
                <a16:creationId xmlns:a16="http://schemas.microsoft.com/office/drawing/2014/main" id="{753E1028-6F15-45AC-A027-B72F908A87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767444" y="5431833"/>
            <a:ext cx="1218781" cy="1218781"/>
          </a:xfrm>
          <a:prstGeom prst="ellipse">
            <a:avLst/>
          </a:prstGeom>
        </p:spPr>
      </p:pic>
    </p:spTree>
    <p:extLst>
      <p:ext uri="{BB962C8B-B14F-4D97-AF65-F5344CB8AC3E}">
        <p14:creationId xmlns:p14="http://schemas.microsoft.com/office/powerpoint/2010/main" val="2080218601"/>
      </p:ext>
    </p:extLst>
  </p:cSld>
  <p:clrMapOvr>
    <a:masterClrMapping/>
  </p:clrMapOvr>
  <mc:AlternateContent xmlns:mc="http://schemas.openxmlformats.org/markup-compatibility/2006">
    <mc:Choice xmlns:p14="http://schemas.microsoft.com/office/powerpoint/2010/main" Requires="p14">
      <p:transition spd="slow" p14:dur="2000" advTm="10493"/>
    </mc:Choice>
    <mc:Fallback>
      <p:transition spd="slow" advTm="1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P spid="5"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6774580"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Job Evaluation and RFR Process </a:t>
            </a:r>
          </a:p>
        </p:txBody>
      </p:sp>
      <p:pic>
        <p:nvPicPr>
          <p:cNvPr id="5" name="Picture 4">
            <a:extLst>
              <a:ext uri="{FF2B5EF4-FFF2-40B4-BE49-F238E27FC236}">
                <a16:creationId xmlns:a16="http://schemas.microsoft.com/office/drawing/2014/main" id="{FFC77967-F3D7-AA4A-B75D-0F8F97AB4E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55" y="5530308"/>
            <a:ext cx="1083197" cy="1090467"/>
          </a:xfrm>
          <a:prstGeom prst="rect">
            <a:avLst/>
          </a:prstGeom>
        </p:spPr>
      </p:pic>
      <p:grpSp>
        <p:nvGrpSpPr>
          <p:cNvPr id="4" name="Group 3">
            <a:extLst>
              <a:ext uri="{FF2B5EF4-FFF2-40B4-BE49-F238E27FC236}">
                <a16:creationId xmlns:a16="http://schemas.microsoft.com/office/drawing/2014/main" id="{7E552060-7056-0C60-D112-804329E093A5}"/>
              </a:ext>
            </a:extLst>
          </p:cNvPr>
          <p:cNvGrpSpPr/>
          <p:nvPr/>
        </p:nvGrpSpPr>
        <p:grpSpPr>
          <a:xfrm>
            <a:off x="511562" y="3112312"/>
            <a:ext cx="11251428" cy="2731698"/>
            <a:chOff x="588172" y="2535627"/>
            <a:chExt cx="11251428" cy="2731698"/>
          </a:xfrm>
        </p:grpSpPr>
        <p:sp>
          <p:nvSpPr>
            <p:cNvPr id="6" name="Rectangle: Rounded Corners 5">
              <a:extLst>
                <a:ext uri="{FF2B5EF4-FFF2-40B4-BE49-F238E27FC236}">
                  <a16:creationId xmlns:a16="http://schemas.microsoft.com/office/drawing/2014/main" id="{842424F2-3310-E06D-4F98-465858E16E6A}"/>
                </a:ext>
              </a:extLst>
            </p:cNvPr>
            <p:cNvSpPr/>
            <p:nvPr/>
          </p:nvSpPr>
          <p:spPr>
            <a:xfrm>
              <a:off x="588172" y="2564606"/>
              <a:ext cx="973929"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New / changed job for Job Evaluation</a:t>
              </a:r>
            </a:p>
          </p:txBody>
        </p:sp>
        <p:sp>
          <p:nvSpPr>
            <p:cNvPr id="7" name="Rectangle: Rounded Corners 6">
              <a:extLst>
                <a:ext uri="{FF2B5EF4-FFF2-40B4-BE49-F238E27FC236}">
                  <a16:creationId xmlns:a16="http://schemas.microsoft.com/office/drawing/2014/main" id="{E0A9A335-987D-221D-D27C-78312BDDD65E}"/>
                </a:ext>
              </a:extLst>
            </p:cNvPr>
            <p:cNvSpPr/>
            <p:nvPr/>
          </p:nvSpPr>
          <p:spPr>
            <a:xfrm>
              <a:off x="2030192" y="2564606"/>
              <a:ext cx="973929"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Supervisor submits</a:t>
              </a:r>
            </a:p>
            <a:p>
              <a:pPr algn="ctr"/>
              <a:r>
                <a:rPr lang="en-US" sz="1100" dirty="0"/>
                <a:t>documents</a:t>
              </a:r>
            </a:p>
          </p:txBody>
        </p:sp>
        <p:sp>
          <p:nvSpPr>
            <p:cNvPr id="8" name="Rectangle: Rounded Corners 7">
              <a:extLst>
                <a:ext uri="{FF2B5EF4-FFF2-40B4-BE49-F238E27FC236}">
                  <a16:creationId xmlns:a16="http://schemas.microsoft.com/office/drawing/2014/main" id="{55F5D25C-C40E-8DB2-0EBA-7279BA8A3D5E}"/>
                </a:ext>
              </a:extLst>
            </p:cNvPr>
            <p:cNvSpPr/>
            <p:nvPr/>
          </p:nvSpPr>
          <p:spPr>
            <a:xfrm>
              <a:off x="5038724" y="2576511"/>
              <a:ext cx="1282859"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HR Communicates the results</a:t>
              </a:r>
            </a:p>
          </p:txBody>
        </p:sp>
        <p:sp>
          <p:nvSpPr>
            <p:cNvPr id="9" name="Rectangle: Rounded Corners 8">
              <a:extLst>
                <a:ext uri="{FF2B5EF4-FFF2-40B4-BE49-F238E27FC236}">
                  <a16:creationId xmlns:a16="http://schemas.microsoft.com/office/drawing/2014/main" id="{10243092-0276-C7B5-B19D-11078DD799E8}"/>
                </a:ext>
              </a:extLst>
            </p:cNvPr>
            <p:cNvSpPr/>
            <p:nvPr/>
          </p:nvSpPr>
          <p:spPr>
            <a:xfrm>
              <a:off x="7219951" y="2545866"/>
              <a:ext cx="119351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Payroll processes Retro-pay* </a:t>
              </a:r>
            </a:p>
            <a:p>
              <a:pPr algn="ctr"/>
              <a:r>
                <a:rPr lang="en-US" sz="1100" dirty="0"/>
                <a:t>(if applicable)</a:t>
              </a:r>
            </a:p>
          </p:txBody>
        </p:sp>
        <p:sp>
          <p:nvSpPr>
            <p:cNvPr id="10" name="Rectangle: Rounded Corners 9">
              <a:extLst>
                <a:ext uri="{FF2B5EF4-FFF2-40B4-BE49-F238E27FC236}">
                  <a16:creationId xmlns:a16="http://schemas.microsoft.com/office/drawing/2014/main" id="{C47A9F6F-63DD-28B6-1EAF-E7EA90324E3A}"/>
                </a:ext>
              </a:extLst>
            </p:cNvPr>
            <p:cNvSpPr/>
            <p:nvPr/>
          </p:nvSpPr>
          <p:spPr>
            <a:xfrm>
              <a:off x="3513209" y="2564606"/>
              <a:ext cx="982674"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t>Committee evaluates position</a:t>
              </a:r>
            </a:p>
          </p:txBody>
        </p:sp>
        <p:sp>
          <p:nvSpPr>
            <p:cNvPr id="11" name="Rectangle: Rounded Corners 10">
              <a:extLst>
                <a:ext uri="{FF2B5EF4-FFF2-40B4-BE49-F238E27FC236}">
                  <a16:creationId xmlns:a16="http://schemas.microsoft.com/office/drawing/2014/main" id="{75BD6000-01E7-D374-1B3F-684FDBCBA9F8}"/>
                </a:ext>
              </a:extLst>
            </p:cNvPr>
            <p:cNvSpPr/>
            <p:nvPr/>
          </p:nvSpPr>
          <p:spPr>
            <a:xfrm>
              <a:off x="5038725" y="4352925"/>
              <a:ext cx="1200149"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RFR submitted within 15 days</a:t>
              </a:r>
            </a:p>
          </p:txBody>
        </p:sp>
        <p:sp>
          <p:nvSpPr>
            <p:cNvPr id="12" name="Rectangle: Rounded Corners 11">
              <a:extLst>
                <a:ext uri="{FF2B5EF4-FFF2-40B4-BE49-F238E27FC236}">
                  <a16:creationId xmlns:a16="http://schemas.microsoft.com/office/drawing/2014/main" id="{4537397A-F165-2720-F5D2-5F42CA99F19B}"/>
                </a:ext>
              </a:extLst>
            </p:cNvPr>
            <p:cNvSpPr/>
            <p:nvPr/>
          </p:nvSpPr>
          <p:spPr>
            <a:xfrm>
              <a:off x="6981819" y="4352925"/>
              <a:ext cx="1295407"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Supervisor</a:t>
              </a:r>
            </a:p>
            <a:p>
              <a:pPr algn="ctr"/>
              <a:r>
                <a:rPr lang="en-US" sz="1100" dirty="0"/>
                <a:t>submits</a:t>
              </a:r>
            </a:p>
            <a:p>
              <a:pPr algn="ctr"/>
              <a:r>
                <a:rPr lang="en-US" sz="1100" dirty="0"/>
                <a:t>Reconsideration Form</a:t>
              </a:r>
            </a:p>
          </p:txBody>
        </p:sp>
        <p:sp>
          <p:nvSpPr>
            <p:cNvPr id="13" name="Rectangle: Rounded Corners 12">
              <a:extLst>
                <a:ext uri="{FF2B5EF4-FFF2-40B4-BE49-F238E27FC236}">
                  <a16:creationId xmlns:a16="http://schemas.microsoft.com/office/drawing/2014/main" id="{83A45808-034B-3C09-F3FC-EF70AC30DB4E}"/>
                </a:ext>
              </a:extLst>
            </p:cNvPr>
            <p:cNvSpPr/>
            <p:nvPr/>
          </p:nvSpPr>
          <p:spPr>
            <a:xfrm>
              <a:off x="8801152" y="4352925"/>
              <a:ext cx="1200150"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HR communicates final results</a:t>
              </a:r>
            </a:p>
          </p:txBody>
        </p:sp>
        <p:sp>
          <p:nvSpPr>
            <p:cNvPr id="14" name="Rectangle: Rounded Corners 13">
              <a:extLst>
                <a:ext uri="{FF2B5EF4-FFF2-40B4-BE49-F238E27FC236}">
                  <a16:creationId xmlns:a16="http://schemas.microsoft.com/office/drawing/2014/main" id="{266F7B11-4CCE-E090-681E-67C12B86E37C}"/>
                </a:ext>
              </a:extLst>
            </p:cNvPr>
            <p:cNvSpPr/>
            <p:nvPr/>
          </p:nvSpPr>
          <p:spPr>
            <a:xfrm>
              <a:off x="10544193" y="4348535"/>
              <a:ext cx="1295407" cy="9144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Payroll processes Retro-pay*</a:t>
              </a:r>
            </a:p>
            <a:p>
              <a:pPr algn="ctr"/>
              <a:r>
                <a:rPr lang="en-US" sz="1100" dirty="0"/>
                <a:t>(if applicable)</a:t>
              </a:r>
            </a:p>
          </p:txBody>
        </p:sp>
        <p:cxnSp>
          <p:nvCxnSpPr>
            <p:cNvPr id="15" name="Straight Arrow Connector 14">
              <a:extLst>
                <a:ext uri="{FF2B5EF4-FFF2-40B4-BE49-F238E27FC236}">
                  <a16:creationId xmlns:a16="http://schemas.microsoft.com/office/drawing/2014/main" id="{3F48DFC6-721D-2403-76B4-4CF4E4321B3A}"/>
                </a:ext>
              </a:extLst>
            </p:cNvPr>
            <p:cNvCxnSpPr>
              <a:cxnSpLocks/>
            </p:cNvCxnSpPr>
            <p:nvPr/>
          </p:nvCxnSpPr>
          <p:spPr>
            <a:xfrm>
              <a:off x="1668242" y="3021806"/>
              <a:ext cx="2910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696A19-93C0-D449-9542-970FA5A978FB}"/>
                </a:ext>
              </a:extLst>
            </p:cNvPr>
            <p:cNvCxnSpPr>
              <a:cxnSpLocks/>
            </p:cNvCxnSpPr>
            <p:nvPr/>
          </p:nvCxnSpPr>
          <p:spPr>
            <a:xfrm>
              <a:off x="3077690" y="3021806"/>
              <a:ext cx="3619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2450B67-FA8D-9F29-C883-0B010331CA5B}"/>
                </a:ext>
              </a:extLst>
            </p:cNvPr>
            <p:cNvCxnSpPr>
              <a:cxnSpLocks/>
            </p:cNvCxnSpPr>
            <p:nvPr/>
          </p:nvCxnSpPr>
          <p:spPr>
            <a:xfrm>
              <a:off x="4586329" y="3003066"/>
              <a:ext cx="3619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E9D6E0-A7E4-C10B-B8C3-A6B88664E08E}"/>
                </a:ext>
              </a:extLst>
            </p:cNvPr>
            <p:cNvCxnSpPr>
              <a:cxnSpLocks/>
            </p:cNvCxnSpPr>
            <p:nvPr/>
          </p:nvCxnSpPr>
          <p:spPr>
            <a:xfrm>
              <a:off x="6487855" y="3089625"/>
              <a:ext cx="5238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A920381-4A2A-D705-474D-B61F6A24272E}"/>
                </a:ext>
              </a:extLst>
            </p:cNvPr>
            <p:cNvCxnSpPr>
              <a:cxnSpLocks/>
            </p:cNvCxnSpPr>
            <p:nvPr/>
          </p:nvCxnSpPr>
          <p:spPr>
            <a:xfrm>
              <a:off x="5947355" y="3687365"/>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A5823B8-6E94-2A45-F62A-EBB9062C115E}"/>
                </a:ext>
              </a:extLst>
            </p:cNvPr>
            <p:cNvCxnSpPr>
              <a:cxnSpLocks/>
            </p:cNvCxnSpPr>
            <p:nvPr/>
          </p:nvCxnSpPr>
          <p:spPr>
            <a:xfrm>
              <a:off x="6353181" y="4810125"/>
              <a:ext cx="4571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F9AA20B-6136-FF8E-762B-0B11EB75CC4C}"/>
                </a:ext>
              </a:extLst>
            </p:cNvPr>
            <p:cNvCxnSpPr>
              <a:cxnSpLocks/>
            </p:cNvCxnSpPr>
            <p:nvPr/>
          </p:nvCxnSpPr>
          <p:spPr>
            <a:xfrm>
              <a:off x="8372484" y="4810125"/>
              <a:ext cx="3905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2B7206C-B776-6C29-81B6-69212A9A61DC}"/>
                </a:ext>
              </a:extLst>
            </p:cNvPr>
            <p:cNvCxnSpPr>
              <a:cxnSpLocks/>
            </p:cNvCxnSpPr>
            <p:nvPr/>
          </p:nvCxnSpPr>
          <p:spPr>
            <a:xfrm>
              <a:off x="10082339" y="4813272"/>
              <a:ext cx="3619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9E14371-E31B-E62C-1172-6CB2ED59D852}"/>
                </a:ext>
              </a:extLst>
            </p:cNvPr>
            <p:cNvSpPr txBox="1"/>
            <p:nvPr/>
          </p:nvSpPr>
          <p:spPr>
            <a:xfrm>
              <a:off x="6257490" y="2535627"/>
              <a:ext cx="937205" cy="553998"/>
            </a:xfrm>
            <a:prstGeom prst="rect">
              <a:avLst/>
            </a:prstGeom>
            <a:noFill/>
          </p:spPr>
          <p:txBody>
            <a:bodyPr wrap="square" rtlCol="0">
              <a:spAutoFit/>
            </a:bodyPr>
            <a:lstStyle/>
            <a:p>
              <a:pPr algn="ctr"/>
              <a:r>
                <a:rPr lang="en-US" sz="1000" dirty="0"/>
                <a:t>Supervisor </a:t>
              </a:r>
              <a:r>
                <a:rPr lang="en-US" sz="1000" b="1" dirty="0"/>
                <a:t>agrees</a:t>
              </a:r>
              <a:r>
                <a:rPr lang="en-US" sz="1000" dirty="0"/>
                <a:t> with results</a:t>
              </a:r>
            </a:p>
          </p:txBody>
        </p:sp>
        <p:sp>
          <p:nvSpPr>
            <p:cNvPr id="24" name="TextBox 23">
              <a:extLst>
                <a:ext uri="{FF2B5EF4-FFF2-40B4-BE49-F238E27FC236}">
                  <a16:creationId xmlns:a16="http://schemas.microsoft.com/office/drawing/2014/main" id="{EAC9CCCE-8A2D-8E8E-4D3A-80A31D46A777}"/>
                </a:ext>
              </a:extLst>
            </p:cNvPr>
            <p:cNvSpPr txBox="1"/>
            <p:nvPr/>
          </p:nvSpPr>
          <p:spPr>
            <a:xfrm>
              <a:off x="5108472" y="3562022"/>
              <a:ext cx="937205" cy="553998"/>
            </a:xfrm>
            <a:prstGeom prst="rect">
              <a:avLst/>
            </a:prstGeom>
            <a:noFill/>
          </p:spPr>
          <p:txBody>
            <a:bodyPr wrap="square" rtlCol="0">
              <a:spAutoFit/>
            </a:bodyPr>
            <a:lstStyle/>
            <a:p>
              <a:pPr algn="ctr"/>
              <a:r>
                <a:rPr lang="en-US" sz="1000" dirty="0"/>
                <a:t>Supervisor </a:t>
              </a:r>
              <a:r>
                <a:rPr lang="en-US" sz="1000" b="1" dirty="0"/>
                <a:t>disagrees</a:t>
              </a:r>
              <a:r>
                <a:rPr lang="en-US" sz="1000" dirty="0"/>
                <a:t> with results</a:t>
              </a:r>
            </a:p>
          </p:txBody>
        </p:sp>
        <p:sp>
          <p:nvSpPr>
            <p:cNvPr id="25" name="TextBox 24">
              <a:extLst>
                <a:ext uri="{FF2B5EF4-FFF2-40B4-BE49-F238E27FC236}">
                  <a16:creationId xmlns:a16="http://schemas.microsoft.com/office/drawing/2014/main" id="{618B06B9-2E6E-1B0B-D19C-3B8B5A32CDDD}"/>
                </a:ext>
              </a:extLst>
            </p:cNvPr>
            <p:cNvSpPr txBox="1"/>
            <p:nvPr/>
          </p:nvSpPr>
          <p:spPr>
            <a:xfrm>
              <a:off x="9663114" y="3692344"/>
              <a:ext cx="1200150" cy="553998"/>
            </a:xfrm>
            <a:prstGeom prst="rect">
              <a:avLst/>
            </a:prstGeom>
            <a:noFill/>
          </p:spPr>
          <p:txBody>
            <a:bodyPr wrap="square" rtlCol="0">
              <a:spAutoFit/>
            </a:bodyPr>
            <a:lstStyle/>
            <a:p>
              <a:pPr algn="ctr"/>
              <a:r>
                <a:rPr lang="en-US" sz="1000" dirty="0"/>
                <a:t>No further reconsiderations are permitted</a:t>
              </a:r>
            </a:p>
          </p:txBody>
        </p:sp>
      </p:grpSp>
      <p:sp>
        <p:nvSpPr>
          <p:cNvPr id="26" name="TextBox 25">
            <a:extLst>
              <a:ext uri="{FF2B5EF4-FFF2-40B4-BE49-F238E27FC236}">
                <a16:creationId xmlns:a16="http://schemas.microsoft.com/office/drawing/2014/main" id="{7F5D16AA-111C-8C60-EBF6-1D9B5B92A1E1}"/>
              </a:ext>
            </a:extLst>
          </p:cNvPr>
          <p:cNvSpPr txBox="1"/>
          <p:nvPr/>
        </p:nvSpPr>
        <p:spPr>
          <a:xfrm>
            <a:off x="5031863" y="2383818"/>
            <a:ext cx="937205" cy="553998"/>
          </a:xfrm>
          <a:prstGeom prst="rect">
            <a:avLst/>
          </a:prstGeom>
          <a:noFill/>
        </p:spPr>
        <p:txBody>
          <a:bodyPr wrap="square" rtlCol="0">
            <a:spAutoFit/>
          </a:bodyPr>
          <a:lstStyle/>
          <a:p>
            <a:pPr algn="ctr"/>
            <a:r>
              <a:rPr lang="en-US" sz="1000" dirty="0"/>
              <a:t>Job has changed significantly</a:t>
            </a:r>
          </a:p>
        </p:txBody>
      </p:sp>
      <p:cxnSp>
        <p:nvCxnSpPr>
          <p:cNvPr id="27" name="Straight Connector 26">
            <a:extLst>
              <a:ext uri="{FF2B5EF4-FFF2-40B4-BE49-F238E27FC236}">
                <a16:creationId xmlns:a16="http://schemas.microsoft.com/office/drawing/2014/main" id="{B900674E-808B-EC47-2C26-675248B863B7}"/>
              </a:ext>
            </a:extLst>
          </p:cNvPr>
          <p:cNvCxnSpPr/>
          <p:nvPr/>
        </p:nvCxnSpPr>
        <p:spPr>
          <a:xfrm>
            <a:off x="922559" y="2631882"/>
            <a:ext cx="39350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5CD65B3-99BD-D1AC-E8E7-419D605FACB2}"/>
              </a:ext>
            </a:extLst>
          </p:cNvPr>
          <p:cNvCxnSpPr>
            <a:cxnSpLocks/>
          </p:cNvCxnSpPr>
          <p:nvPr/>
        </p:nvCxnSpPr>
        <p:spPr>
          <a:xfrm>
            <a:off x="940172" y="2631882"/>
            <a:ext cx="0" cy="421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F850235-3138-C981-A3A9-6BDDFCC35667}"/>
              </a:ext>
            </a:extLst>
          </p:cNvPr>
          <p:cNvSpPr txBox="1"/>
          <p:nvPr/>
        </p:nvSpPr>
        <p:spPr>
          <a:xfrm>
            <a:off x="1187391" y="6136258"/>
            <a:ext cx="6774580" cy="246221"/>
          </a:xfrm>
          <a:prstGeom prst="rect">
            <a:avLst/>
          </a:prstGeom>
          <a:noFill/>
        </p:spPr>
        <p:txBody>
          <a:bodyPr wrap="square" rtlCol="0">
            <a:spAutoFit/>
          </a:bodyPr>
          <a:lstStyle/>
          <a:p>
            <a:r>
              <a:rPr lang="en-US" sz="1000" dirty="0"/>
              <a:t>*The retro effective date typically coincides with the JE submission date.</a:t>
            </a:r>
          </a:p>
        </p:txBody>
      </p:sp>
      <p:pic>
        <p:nvPicPr>
          <p:cNvPr id="36" name="Video 35">
            <a:hlinkClick r:id="" action="ppaction://media"/>
            <a:extLst>
              <a:ext uri="{FF2B5EF4-FFF2-40B4-BE49-F238E27FC236}">
                <a16:creationId xmlns:a16="http://schemas.microsoft.com/office/drawing/2014/main" id="{2E92D81F-065B-51B0-E604-3D4AA7CAF9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877072" y="2082018"/>
            <a:ext cx="1105020" cy="1105020"/>
          </a:xfrm>
          <a:prstGeom prst="ellipse">
            <a:avLst/>
          </a:prstGeom>
        </p:spPr>
      </p:pic>
    </p:spTree>
    <p:extLst>
      <p:ext uri="{BB962C8B-B14F-4D97-AF65-F5344CB8AC3E}">
        <p14:creationId xmlns:p14="http://schemas.microsoft.com/office/powerpoint/2010/main" val="1482768370"/>
      </p:ext>
    </p:extLst>
  </p:cSld>
  <p:clrMapOvr>
    <a:masterClrMapping/>
  </p:clrMapOvr>
  <mc:AlternateContent xmlns:mc="http://schemas.openxmlformats.org/markup-compatibility/2006">
    <mc:Choice xmlns:p14="http://schemas.microsoft.com/office/powerpoint/2010/main" Requires="p14">
      <p:transition spd="slow" p14:dur="2000" advTm="13635"/>
    </mc:Choice>
    <mc:Fallback>
      <p:transition spd="slow" advTm="13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6"/>
                </p:tgtEl>
              </p:cMediaNode>
            </p:video>
            <p:seq concurrent="1" nextAc="seek">
              <p:cTn id="12" restart="whenNotActive" fill="hold" evtFilter="cancelBubble" nodeType="interactiveSeq">
                <p:stCondLst>
                  <p:cond evt="onClick" delay="0">
                    <p:tgtEl>
                      <p:spTgt spid="3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6"/>
                                        </p:tgtEl>
                                      </p:cBhvr>
                                    </p:cmd>
                                  </p:childTnLst>
                                </p:cTn>
                              </p:par>
                            </p:childTnLst>
                          </p:cTn>
                        </p:par>
                      </p:childTnLst>
                    </p:cTn>
                  </p:par>
                </p:childTnLst>
              </p:cTn>
              <p:nextCondLst>
                <p:cond evt="onClick" delay="0">
                  <p:tgtEl>
                    <p:spTgt spid="36"/>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888A86-F1B9-FB44-B797-C02A98A2480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55" y="5530308"/>
            <a:ext cx="2042809" cy="1090467"/>
          </a:xfrm>
          <a:prstGeom prst="rect">
            <a:avLst/>
          </a:prstGeom>
        </p:spPr>
      </p:pic>
      <p:sp>
        <p:nvSpPr>
          <p:cNvPr id="3" name="Title 1">
            <a:extLst>
              <a:ext uri="{FF2B5EF4-FFF2-40B4-BE49-F238E27FC236}">
                <a16:creationId xmlns:a16="http://schemas.microsoft.com/office/drawing/2014/main" id="{19B6E1B1-F98F-AB4F-A97F-D083DE152899}"/>
              </a:ext>
            </a:extLst>
          </p:cNvPr>
          <p:cNvSpPr txBox="1">
            <a:spLocks noGrp="1"/>
          </p:cNvSpPr>
          <p:nvPr>
            <p:ph type="title" idx="4294967295"/>
          </p:nvPr>
        </p:nvSpPr>
        <p:spPr>
          <a:xfrm>
            <a:off x="838200" y="276621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The End.</a:t>
            </a:r>
          </a:p>
        </p:txBody>
      </p:sp>
      <p:pic>
        <p:nvPicPr>
          <p:cNvPr id="7" name="Video 6">
            <a:hlinkClick r:id="" action="ppaction://media"/>
            <a:extLst>
              <a:ext uri="{FF2B5EF4-FFF2-40B4-BE49-F238E27FC236}">
                <a16:creationId xmlns:a16="http://schemas.microsoft.com/office/drawing/2014/main" id="{B9D322FE-95FC-500B-F782-473D5F9339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864308" y="5530308"/>
            <a:ext cx="1245396" cy="1245396"/>
          </a:xfrm>
          <a:prstGeom prst="ellipse">
            <a:avLst/>
          </a:prstGeom>
        </p:spPr>
      </p:pic>
    </p:spTree>
    <p:extLst>
      <p:ext uri="{BB962C8B-B14F-4D97-AF65-F5344CB8AC3E}">
        <p14:creationId xmlns:p14="http://schemas.microsoft.com/office/powerpoint/2010/main" val="852161630"/>
      </p:ext>
    </p:extLst>
  </p:cSld>
  <p:clrMapOvr>
    <a:masterClrMapping/>
  </p:clrMapOvr>
  <mc:AlternateContent xmlns:mc="http://schemas.openxmlformats.org/markup-compatibility/2006">
    <mc:Choice xmlns:p14="http://schemas.microsoft.com/office/powerpoint/2010/main" Requires="p14">
      <p:transition spd="slow" p14:dur="2500" advTm="15041"/>
    </mc:Choice>
    <mc:Fallback>
      <p:transition spd="slow" advTm="1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6440043"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Job Evaluation</a:t>
            </a:r>
            <a:r>
              <a:rPr kumimoji="0" lang="en-US" sz="4000" b="0" i="0" u="none" strike="noStrike" kern="1200" cap="none" spc="0" normalizeH="0" noProof="0" dirty="0">
                <a:ln>
                  <a:noFill/>
                </a:ln>
                <a:solidFill>
                  <a:schemeClr val="tx1"/>
                </a:solidFill>
                <a:effectLst/>
                <a:uLnTx/>
                <a:uFillTx/>
                <a:latin typeface="+mj-lt"/>
                <a:ea typeface="+mj-ea"/>
                <a:cs typeface="+mj-cs"/>
              </a:rPr>
              <a:t> Submission Process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270E0A0F-174C-A849-BF83-F0E5FDCB82E0}"/>
              </a:ext>
            </a:extLst>
          </p:cNvPr>
          <p:cNvSpPr txBox="1"/>
          <p:nvPr/>
        </p:nvSpPr>
        <p:spPr>
          <a:xfrm>
            <a:off x="1187392" y="2230949"/>
            <a:ext cx="9636552" cy="3106005"/>
          </a:xfrm>
          <a:prstGeom prst="rect">
            <a:avLst/>
          </a:prstGeom>
          <a:noFill/>
        </p:spPr>
        <p:txBody>
          <a:bodyPr wrap="square" rtlCol="0">
            <a:noAutofit/>
          </a:bodyPr>
          <a:lstStyle/>
          <a:p>
            <a:pPr marL="285750" indent="-285750">
              <a:buFont typeface="Arial" panose="020B0604020202020204" pitchFamily="34" charset="0"/>
              <a:buChar char="•"/>
            </a:pPr>
            <a:r>
              <a:rPr lang="en-US" dirty="0"/>
              <a:t>For a position to be evaluated, the supervisor will initiate the job evaluation process by submitting a Job Fact Sheet (JFS) to Human Resources and the Professional Staff Association Job Evaluation Committee (“Committee”).</a:t>
            </a:r>
          </a:p>
          <a:p>
            <a:pPr marL="285750" indent="-285750">
              <a:buFont typeface="Arial" panose="020B0604020202020204" pitchFamily="34" charset="0"/>
              <a:buChar char="•"/>
            </a:pPr>
            <a:r>
              <a:rPr lang="en-US" dirty="0"/>
              <a:t>The Committee is comprised of three (3) University of Guelph representatives and three (3) Professional Staff Association representatives.</a:t>
            </a:r>
          </a:p>
          <a:p>
            <a:pPr marL="285750" indent="-285750">
              <a:buFont typeface="Arial" panose="020B0604020202020204" pitchFamily="34" charset="0"/>
              <a:buChar char="•"/>
            </a:pPr>
            <a:r>
              <a:rPr lang="en-US" dirty="0"/>
              <a:t>There must be at least two (2) representatives from each side in attendance for quorum to be achieved and the meeting to proceed.</a:t>
            </a:r>
          </a:p>
          <a:p>
            <a:pPr marL="285750" indent="-285750">
              <a:buFont typeface="Arial" panose="020B0604020202020204" pitchFamily="34" charset="0"/>
              <a:buChar char="•"/>
            </a:pPr>
            <a:r>
              <a:rPr lang="en-US" dirty="0"/>
              <a:t>Jobs are carefully reviewed by both sides and joint decisions are made.</a:t>
            </a:r>
          </a:p>
          <a:p>
            <a:pPr marL="285750" indent="-285750">
              <a:buFont typeface="Arial" panose="020B0604020202020204" pitchFamily="34" charset="0"/>
              <a:buChar char="•"/>
            </a:pPr>
            <a:r>
              <a:rPr lang="en-US" dirty="0"/>
              <a:t>It is not the role of the Committee to assign salary bands to jobs but rather to assign the appropriate grade factors.</a:t>
            </a:r>
          </a:p>
          <a:p>
            <a:pPr marL="285750" indent="-28575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FFC77967-F3D7-AA4A-B75D-0F8F97AB4E0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455" y="5530308"/>
            <a:ext cx="1083197" cy="1090467"/>
          </a:xfrm>
          <a:prstGeom prst="rect">
            <a:avLst/>
          </a:prstGeom>
        </p:spPr>
      </p:pic>
      <p:pic>
        <p:nvPicPr>
          <p:cNvPr id="13" name="Video 12">
            <a:hlinkClick r:id="" action="ppaction://media"/>
            <a:extLst>
              <a:ext uri="{FF2B5EF4-FFF2-40B4-BE49-F238E27FC236}">
                <a16:creationId xmlns:a16="http://schemas.microsoft.com/office/drawing/2014/main" id="{2F028E89-F72E-0DAD-95CA-743C5016A567}"/>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10670954" y="5336954"/>
            <a:ext cx="1438750" cy="1438750"/>
          </a:xfrm>
          <a:prstGeom prst="ellipse">
            <a:avLst/>
          </a:prstGeom>
        </p:spPr>
      </p:pic>
    </p:spTree>
    <p:custDataLst>
      <p:tags r:id="rId1"/>
    </p:custDataLst>
    <p:extLst>
      <p:ext uri="{BB962C8B-B14F-4D97-AF65-F5344CB8AC3E}">
        <p14:creationId xmlns:p14="http://schemas.microsoft.com/office/powerpoint/2010/main" val="1823523119"/>
      </p:ext>
    </p:extLst>
  </p:cSld>
  <p:clrMapOvr>
    <a:masterClrMapping/>
  </p:clrMapOvr>
  <mc:AlternateContent xmlns:mc="http://schemas.openxmlformats.org/markup-compatibility/2006">
    <mc:Choice xmlns:p14="http://schemas.microsoft.com/office/powerpoint/2010/main" Requires="p14">
      <p:transition spd="slow" p14:dur="2000" advTm="81859"/>
    </mc:Choice>
    <mc:Fallback>
      <p:transition spd="slow" advTm="8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3"/>
                </p:tgtEl>
              </p:cMediaNode>
            </p:video>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3"/>
                                        </p:tgtEl>
                                      </p:cBhvr>
                                    </p:cmd>
                                  </p:childTnLst>
                                </p:cTn>
                              </p:par>
                            </p:childTnLst>
                          </p:cTn>
                        </p:par>
                      </p:childTnLst>
                    </p:cTn>
                  </p:par>
                </p:childTnLst>
              </p:cTn>
              <p:nextCondLst>
                <p:cond evt="onClick" delay="0">
                  <p:tgtEl>
                    <p:spTgt spid="13"/>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D3C36-3A81-6DD5-41AD-1894411A22B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0C350C9-9CD2-BE9D-D338-A6E80F4AE6ED}"/>
              </a:ext>
            </a:extLst>
          </p:cNvPr>
          <p:cNvSpPr txBox="1">
            <a:spLocks noGrp="1"/>
          </p:cNvSpPr>
          <p:nvPr>
            <p:ph type="title" idx="4294967295"/>
          </p:nvPr>
        </p:nvSpPr>
        <p:spPr>
          <a:xfrm>
            <a:off x="1187391" y="792637"/>
            <a:ext cx="6440960"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Job Evaluation</a:t>
            </a:r>
            <a:r>
              <a:rPr kumimoji="0" lang="en-US" sz="4000" b="0" i="0" u="none" strike="noStrike" kern="1200" cap="none" spc="0" normalizeH="0" noProof="0" dirty="0">
                <a:ln>
                  <a:noFill/>
                </a:ln>
                <a:solidFill>
                  <a:schemeClr val="tx1"/>
                </a:solidFill>
                <a:effectLst/>
                <a:uLnTx/>
                <a:uFillTx/>
                <a:latin typeface="+mj-lt"/>
                <a:ea typeface="+mj-ea"/>
                <a:cs typeface="+mj-cs"/>
              </a:rPr>
              <a:t> Submission Process (cont’d)</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D623B3F7-D3F5-52D9-B0E9-455F627E14C6}"/>
              </a:ext>
            </a:extLst>
          </p:cNvPr>
          <p:cNvSpPr txBox="1"/>
          <p:nvPr/>
        </p:nvSpPr>
        <p:spPr>
          <a:xfrm>
            <a:off x="1187390" y="2258474"/>
            <a:ext cx="9715071" cy="4029784"/>
          </a:xfrm>
          <a:prstGeom prst="rect">
            <a:avLst/>
          </a:prstGeom>
          <a:noFill/>
        </p:spPr>
        <p:txBody>
          <a:bodyPr wrap="square" rtlCol="0">
            <a:noAutofit/>
          </a:bodyPr>
          <a:lstStyle/>
          <a:p>
            <a:pPr marL="285750" indent="-285750">
              <a:buFont typeface="Arial" panose="020B0604020202020204" pitchFamily="34" charset="0"/>
              <a:buChar char="•"/>
            </a:pPr>
            <a:r>
              <a:rPr lang="en-US" dirty="0"/>
              <a:t>For a position to be evaluated, it must be RFT or TFT, greater than 2 years of duration and it must meet one of the following scenarios:</a:t>
            </a:r>
          </a:p>
          <a:p>
            <a:pPr marL="285750" indent="-285750">
              <a:buFont typeface="Arial" panose="020B0604020202020204" pitchFamily="34" charset="0"/>
              <a:buChar char="•"/>
            </a:pPr>
            <a:endParaRPr lang="en-US" dirty="0"/>
          </a:p>
          <a:p>
            <a:pPr marL="568325" indent="-277813">
              <a:buFont typeface="+mj-lt"/>
              <a:buAutoNum type="arabicPeriod"/>
            </a:pPr>
            <a:r>
              <a:rPr lang="en-US" dirty="0"/>
              <a:t>A new position where the incumbent has been in the position for at least six (6) months;</a:t>
            </a:r>
          </a:p>
          <a:p>
            <a:pPr marL="568325" indent="-277813">
              <a:buFont typeface="+mj-lt"/>
              <a:buAutoNum type="arabicPeriod"/>
            </a:pPr>
            <a:r>
              <a:rPr lang="en-US" dirty="0"/>
              <a:t>An existing position which has not been evaluated in at least five (5) years; or</a:t>
            </a:r>
          </a:p>
          <a:p>
            <a:pPr marL="568325" indent="-277813">
              <a:buFont typeface="+mj-lt"/>
              <a:buAutoNum type="arabicPeriod"/>
            </a:pPr>
            <a:r>
              <a:rPr lang="en-US" dirty="0"/>
              <a:t>A position has changed significantly.</a:t>
            </a:r>
          </a:p>
          <a:p>
            <a:pPr marL="290512"/>
            <a:endParaRPr lang="en-US" dirty="0"/>
          </a:p>
          <a:p>
            <a:pPr marL="285750" indent="-285750">
              <a:buFont typeface="Arial" panose="020B0604020202020204" pitchFamily="34" charset="0"/>
              <a:buChar char="•"/>
            </a:pPr>
            <a:r>
              <a:rPr lang="en-US" dirty="0"/>
              <a:t>Typically, it is necessary for an incumbent to be in the role for 6 months prior to submitting a formal review so that there is ample time for both the supervisor and incumbent to become comfortable with the role and make tweaks to the job fact sheet prior to submitting.</a:t>
            </a:r>
          </a:p>
          <a:p>
            <a:endParaRPr lang="en-US" dirty="0"/>
          </a:p>
          <a:p>
            <a:pPr marL="285750" indent="-285750">
              <a:buFont typeface="Arial" panose="020B0604020202020204" pitchFamily="34" charset="0"/>
              <a:buChar char="•"/>
            </a:pPr>
            <a:r>
              <a:rPr lang="en-US" dirty="0"/>
              <a:t>For jobs that are TFT with a duration of less than 2 years, Human Resources manages the formal evaluation process.</a:t>
            </a:r>
          </a:p>
          <a:p>
            <a:pPr marL="290512"/>
            <a:endParaRPr lang="en-US" dirty="0"/>
          </a:p>
        </p:txBody>
      </p:sp>
      <p:pic>
        <p:nvPicPr>
          <p:cNvPr id="5" name="Picture 4">
            <a:extLst>
              <a:ext uri="{FF2B5EF4-FFF2-40B4-BE49-F238E27FC236}">
                <a16:creationId xmlns:a16="http://schemas.microsoft.com/office/drawing/2014/main" id="{6C9DA64E-87B6-0DCE-1C4A-20582BECECF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455" y="5530308"/>
            <a:ext cx="1083197" cy="1090467"/>
          </a:xfrm>
          <a:prstGeom prst="rect">
            <a:avLst/>
          </a:prstGeom>
        </p:spPr>
      </p:pic>
      <p:pic>
        <p:nvPicPr>
          <p:cNvPr id="7" name="Video 6">
            <a:hlinkClick r:id="" action="ppaction://media"/>
            <a:extLst>
              <a:ext uri="{FF2B5EF4-FFF2-40B4-BE49-F238E27FC236}">
                <a16:creationId xmlns:a16="http://schemas.microsoft.com/office/drawing/2014/main" id="{8BDB5B64-AD00-99ED-3987-331124F7E225}"/>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10864308" y="5530308"/>
            <a:ext cx="1245396" cy="1245396"/>
          </a:xfrm>
          <a:prstGeom prst="ellipse">
            <a:avLst/>
          </a:prstGeom>
        </p:spPr>
      </p:pic>
    </p:spTree>
    <p:custDataLst>
      <p:tags r:id="rId1"/>
    </p:custDataLst>
    <p:extLst>
      <p:ext uri="{BB962C8B-B14F-4D97-AF65-F5344CB8AC3E}">
        <p14:creationId xmlns:p14="http://schemas.microsoft.com/office/powerpoint/2010/main" val="2462301582"/>
      </p:ext>
    </p:extLst>
  </p:cSld>
  <p:clrMapOvr>
    <a:masterClrMapping/>
  </p:clrMapOvr>
  <mc:AlternateContent xmlns:mc="http://schemas.openxmlformats.org/markup-compatibility/2006">
    <mc:Choice xmlns:p14="http://schemas.microsoft.com/office/powerpoint/2010/main" Requires="p14">
      <p:transition spd="slow" p14:dur="2000" advTm="66492"/>
    </mc:Choice>
    <mc:Fallback>
      <p:transition spd="slow" advTm="66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5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100"/>
                                        <p:tgtEl>
                                          <p:spTgt spid="4">
                                            <p:txEl>
                                              <p:pRg st="2" end="2"/>
                                            </p:txEl>
                                          </p:spTgt>
                                        </p:tgtEl>
                                      </p:cBhvr>
                                    </p:animEffect>
                                    <p:anim calcmode="lin" valueType="num">
                                      <p:cBhvr>
                                        <p:cTn id="21" dur="11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1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3100"/>
                            </p:stCondLst>
                            <p:childTnLst>
                              <p:par>
                                <p:cTn id="24" presetID="42" presetClass="entr" presetSubtype="0"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4100"/>
                            </p:stCondLst>
                            <p:childTnLst>
                              <p:par>
                                <p:cTn id="30" presetID="42" presetClass="entr" presetSubtype="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5100"/>
                            </p:stCondLst>
                            <p:childTnLst>
                              <p:par>
                                <p:cTn id="36" presetID="42" presetClass="entr" presetSubtype="0" fill="hold"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1" fill="hold">
                            <p:stCondLst>
                              <p:cond delay="6100"/>
                            </p:stCondLst>
                            <p:childTnLst>
                              <p:par>
                                <p:cTn id="42" presetID="42" presetClass="entr" presetSubtype="0" fill="hold" nodeType="after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1000"/>
                                        <p:tgtEl>
                                          <p:spTgt spid="4">
                                            <p:txEl>
                                              <p:pRg st="8" end="8"/>
                                            </p:txEl>
                                          </p:spTgt>
                                        </p:tgtEl>
                                      </p:cBhvr>
                                    </p:animEffect>
                                    <p:anim calcmode="lin" valueType="num">
                                      <p:cBhvr>
                                        <p:cTn id="4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7"/>
                </p:tgtEl>
              </p:cMediaNode>
            </p:video>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5927087"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Job Evaluation</a:t>
            </a:r>
            <a:r>
              <a:rPr kumimoji="0" lang="en-US" sz="4000" b="0" i="0" u="none" strike="noStrike" kern="1200" cap="none" spc="0" normalizeH="0" noProof="0" dirty="0">
                <a:ln>
                  <a:noFill/>
                </a:ln>
                <a:solidFill>
                  <a:schemeClr val="tx1"/>
                </a:solidFill>
                <a:effectLst/>
                <a:uLnTx/>
                <a:uFillTx/>
                <a:latin typeface="+mj-lt"/>
                <a:ea typeface="+mj-ea"/>
                <a:cs typeface="+mj-cs"/>
              </a:rPr>
              <a:t> Submission Process (cont’d)</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270E0A0F-174C-A849-BF83-F0E5FDCB82E0}"/>
              </a:ext>
            </a:extLst>
          </p:cNvPr>
          <p:cNvSpPr txBox="1"/>
          <p:nvPr/>
        </p:nvSpPr>
        <p:spPr>
          <a:xfrm>
            <a:off x="1124892" y="2258475"/>
            <a:ext cx="9454503" cy="4041965"/>
          </a:xfrm>
          <a:prstGeom prst="rect">
            <a:avLst/>
          </a:prstGeom>
          <a:noFill/>
        </p:spPr>
        <p:txBody>
          <a:bodyPr wrap="square" rtlCol="0">
            <a:noAutofit/>
          </a:bodyPr>
          <a:lstStyle/>
          <a:p>
            <a:pPr marL="285750" indent="-285750">
              <a:buFont typeface="Arial" panose="020B0604020202020204" pitchFamily="34" charset="0"/>
              <a:buChar char="•"/>
            </a:pPr>
            <a:r>
              <a:rPr lang="en-US" dirty="0"/>
              <a:t>For a position to be evaluated, the following documents must be submitted:</a:t>
            </a:r>
          </a:p>
          <a:p>
            <a:pPr marL="285750" indent="-285750">
              <a:buFont typeface="Arial" panose="020B0604020202020204" pitchFamily="34" charset="0"/>
              <a:buChar char="•"/>
            </a:pPr>
            <a:endParaRPr lang="en-US" dirty="0"/>
          </a:p>
          <a:p>
            <a:pPr marL="568325" indent="-277813">
              <a:buFont typeface="+mj-lt"/>
              <a:buAutoNum type="arabicPeriod"/>
            </a:pPr>
            <a:r>
              <a:rPr lang="en-US" dirty="0"/>
              <a:t>Job Fact Sheet (signed by incumbent, supervisor and Dean/Director)</a:t>
            </a:r>
          </a:p>
          <a:p>
            <a:pPr marL="568325" indent="-277813">
              <a:buFont typeface="+mj-lt"/>
              <a:buAutoNum type="arabicPeriod"/>
            </a:pPr>
            <a:r>
              <a:rPr lang="en-US" dirty="0"/>
              <a:t>Organization Chart</a:t>
            </a:r>
          </a:p>
          <a:p>
            <a:pPr marL="568325" indent="-277813">
              <a:buFont typeface="+mj-lt"/>
              <a:buAutoNum type="arabicPeriod"/>
            </a:pPr>
            <a:r>
              <a:rPr lang="en-US" dirty="0"/>
              <a:t>Memo (detailing reason for evaluation)</a:t>
            </a:r>
          </a:p>
          <a:p>
            <a:pPr marL="290512"/>
            <a:endParaRPr lang="en-US" dirty="0"/>
          </a:p>
          <a:p>
            <a:pPr marL="285750" indent="-285750">
              <a:buFont typeface="Arial" panose="020B0604020202020204" pitchFamily="34" charset="0"/>
              <a:buChar char="•"/>
            </a:pPr>
            <a:r>
              <a:rPr lang="en-US" dirty="0"/>
              <a:t>If a role is multi-incumbent, the JFS must be signed by all represented incumbents.</a:t>
            </a:r>
          </a:p>
          <a:p>
            <a:pPr marL="285750" indent="-285750">
              <a:buFont typeface="Arial" panose="020B0604020202020204" pitchFamily="34" charset="0"/>
              <a:buChar char="•"/>
            </a:pPr>
            <a:r>
              <a:rPr lang="en-US" dirty="0"/>
              <a:t>Once the evaluation is complete, the results will be communicated to the supervisor who will then share the outcome with the incumbent.</a:t>
            </a:r>
          </a:p>
          <a:p>
            <a:pPr marL="285750" indent="-285750">
              <a:buFont typeface="Arial" panose="020B0604020202020204" pitchFamily="34" charset="0"/>
              <a:buChar char="•"/>
            </a:pPr>
            <a:r>
              <a:rPr lang="en-US" dirty="0"/>
              <a:t>If there is disagreement with the outcome of the evaluation, the supervisor can initiate a request for reconsideration.</a:t>
            </a:r>
          </a:p>
        </p:txBody>
      </p:sp>
      <p:pic>
        <p:nvPicPr>
          <p:cNvPr id="5" name="Picture 4">
            <a:extLst>
              <a:ext uri="{FF2B5EF4-FFF2-40B4-BE49-F238E27FC236}">
                <a16:creationId xmlns:a16="http://schemas.microsoft.com/office/drawing/2014/main" id="{FFC77967-F3D7-AA4A-B75D-0F8F97AB4E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55" y="5530308"/>
            <a:ext cx="1083197" cy="1090467"/>
          </a:xfrm>
          <a:prstGeom prst="rect">
            <a:avLst/>
          </a:prstGeom>
        </p:spPr>
      </p:pic>
      <p:pic>
        <p:nvPicPr>
          <p:cNvPr id="7" name="Video 6">
            <a:hlinkClick r:id="" action="ppaction://media"/>
            <a:extLst>
              <a:ext uri="{FF2B5EF4-FFF2-40B4-BE49-F238E27FC236}">
                <a16:creationId xmlns:a16="http://schemas.microsoft.com/office/drawing/2014/main" id="{72D97616-95FF-066A-1C02-C601EF66CE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707858" y="5373858"/>
            <a:ext cx="1401846" cy="1401846"/>
          </a:xfrm>
          <a:prstGeom prst="ellipse">
            <a:avLst/>
          </a:prstGeom>
        </p:spPr>
      </p:pic>
    </p:spTree>
    <p:extLst>
      <p:ext uri="{BB962C8B-B14F-4D97-AF65-F5344CB8AC3E}">
        <p14:creationId xmlns:p14="http://schemas.microsoft.com/office/powerpoint/2010/main" val="1779444722"/>
      </p:ext>
    </p:extLst>
  </p:cSld>
  <p:clrMapOvr>
    <a:masterClrMapping/>
  </p:clrMapOvr>
  <mc:AlternateContent xmlns:mc="http://schemas.openxmlformats.org/markup-compatibility/2006">
    <mc:Choice xmlns:p14="http://schemas.microsoft.com/office/powerpoint/2010/main" Requires="p14">
      <p:transition spd="slow" p14:dur="2000" advTm="52643"/>
    </mc:Choice>
    <mc:Fallback>
      <p:transition spd="slow" advTm="5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42" presetClass="entr" presetSubtype="0"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47" fill="hold">
                            <p:stCondLst>
                              <p:cond delay="6500"/>
                            </p:stCondLst>
                            <p:childTnLst>
                              <p:par>
                                <p:cTn id="48" presetID="42" presetClass="entr" presetSubtype="0" fill="hold" nodeType="after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fade">
                                      <p:cBhvr>
                                        <p:cTn id="50" dur="1000"/>
                                        <p:tgtEl>
                                          <p:spTgt spid="4">
                                            <p:txEl>
                                              <p:pRg st="8" end="8"/>
                                            </p:txEl>
                                          </p:spTgt>
                                        </p:tgtEl>
                                      </p:cBhvr>
                                    </p:animEffect>
                                    <p:anim calcmode="lin" valueType="num">
                                      <p:cBhvr>
                                        <p:cTn id="51"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7"/>
                </p:tgtEl>
              </p:cMediaNode>
            </p:vide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5927087"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What is Request for Reconsideration?</a:t>
            </a:r>
          </a:p>
        </p:txBody>
      </p:sp>
      <p:sp>
        <p:nvSpPr>
          <p:cNvPr id="4" name="TextBox 3">
            <a:extLst>
              <a:ext uri="{FF2B5EF4-FFF2-40B4-BE49-F238E27FC236}">
                <a16:creationId xmlns:a16="http://schemas.microsoft.com/office/drawing/2014/main" id="{270E0A0F-174C-A849-BF83-F0E5FDCB82E0}"/>
              </a:ext>
            </a:extLst>
          </p:cNvPr>
          <p:cNvSpPr txBox="1"/>
          <p:nvPr/>
        </p:nvSpPr>
        <p:spPr>
          <a:xfrm>
            <a:off x="958258" y="2258475"/>
            <a:ext cx="9504179" cy="3782277"/>
          </a:xfrm>
          <a:prstGeom prst="rect">
            <a:avLst/>
          </a:prstGeom>
          <a:noFill/>
        </p:spPr>
        <p:txBody>
          <a:bodyPr wrap="square" rtlCol="0">
            <a:noAutofit/>
          </a:bodyPr>
          <a:lstStyle/>
          <a:p>
            <a:pPr marL="285750" indent="-285750">
              <a:buFont typeface="Arial" panose="020B0604020202020204" pitchFamily="34" charset="0"/>
              <a:buChar char="•"/>
            </a:pPr>
            <a:r>
              <a:rPr lang="en-US" dirty="0"/>
              <a:t>If there is disagreement regarding the results of the of the job evaluation, the supervisor may request that the evaluation be reconsidered.</a:t>
            </a:r>
          </a:p>
          <a:p>
            <a:endParaRPr lang="en-US" dirty="0"/>
          </a:p>
        </p:txBody>
      </p:sp>
      <p:pic>
        <p:nvPicPr>
          <p:cNvPr id="5" name="Picture 4">
            <a:extLst>
              <a:ext uri="{FF2B5EF4-FFF2-40B4-BE49-F238E27FC236}">
                <a16:creationId xmlns:a16="http://schemas.microsoft.com/office/drawing/2014/main" id="{FFC77967-F3D7-AA4A-B75D-0F8F97AB4E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55" y="5530308"/>
            <a:ext cx="1083197" cy="1090467"/>
          </a:xfrm>
          <a:prstGeom prst="rect">
            <a:avLst/>
          </a:prstGeom>
        </p:spPr>
      </p:pic>
      <p:pic>
        <p:nvPicPr>
          <p:cNvPr id="7" name="Video 6">
            <a:hlinkClick r:id="" action="ppaction://media"/>
            <a:extLst>
              <a:ext uri="{FF2B5EF4-FFF2-40B4-BE49-F238E27FC236}">
                <a16:creationId xmlns:a16="http://schemas.microsoft.com/office/drawing/2014/main" id="{71DEC074-BDE3-9216-1580-242AFE5BBA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860258" y="5526258"/>
            <a:ext cx="1249446" cy="1249446"/>
          </a:xfrm>
          <a:prstGeom prst="ellipse">
            <a:avLst/>
          </a:prstGeom>
        </p:spPr>
      </p:pic>
    </p:spTree>
    <p:extLst>
      <p:ext uri="{BB962C8B-B14F-4D97-AF65-F5344CB8AC3E}">
        <p14:creationId xmlns:p14="http://schemas.microsoft.com/office/powerpoint/2010/main" val="2488012682"/>
      </p:ext>
    </p:extLst>
  </p:cSld>
  <p:clrMapOvr>
    <a:masterClrMapping/>
  </p:clrMapOvr>
  <mc:AlternateContent xmlns:mc="http://schemas.openxmlformats.org/markup-compatibility/2006">
    <mc:Choice xmlns:p14="http://schemas.microsoft.com/office/powerpoint/2010/main" Requires="p14">
      <p:transition spd="slow" p14:dur="2000" advTm="15945"/>
    </mc:Choice>
    <mc:Fallback>
      <p:transition spd="slow" advTm="15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5927087"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Grounds for Request for Reconsideration</a:t>
            </a:r>
          </a:p>
        </p:txBody>
      </p:sp>
      <p:sp>
        <p:nvSpPr>
          <p:cNvPr id="4" name="TextBox 3">
            <a:extLst>
              <a:ext uri="{FF2B5EF4-FFF2-40B4-BE49-F238E27FC236}">
                <a16:creationId xmlns:a16="http://schemas.microsoft.com/office/drawing/2014/main" id="{270E0A0F-174C-A849-BF83-F0E5FDCB82E0}"/>
              </a:ext>
            </a:extLst>
          </p:cNvPr>
          <p:cNvSpPr txBox="1"/>
          <p:nvPr/>
        </p:nvSpPr>
        <p:spPr>
          <a:xfrm>
            <a:off x="1187391" y="2120251"/>
            <a:ext cx="9530228" cy="4041965"/>
          </a:xfrm>
          <a:prstGeom prst="rect">
            <a:avLst/>
          </a:prstGeom>
          <a:noFill/>
        </p:spPr>
        <p:txBody>
          <a:bodyPr wrap="square" rtlCol="0">
            <a:noAutofit/>
          </a:bodyPr>
          <a:lstStyle/>
          <a:p>
            <a:pPr marL="285750" indent="-285750">
              <a:buFont typeface="Arial" panose="020B0604020202020204" pitchFamily="34" charset="0"/>
              <a:buChar char="•"/>
            </a:pPr>
            <a:r>
              <a:rPr lang="en-US" dirty="0"/>
              <a:t>A request for reconsideration may be initiated if:</a:t>
            </a:r>
          </a:p>
          <a:p>
            <a:pPr marL="742950" lvl="1" indent="-285750">
              <a:buFont typeface="Arial" panose="020B0604020202020204" pitchFamily="34" charset="0"/>
              <a:buChar char="•"/>
            </a:pPr>
            <a:r>
              <a:rPr lang="en-US" dirty="0"/>
              <a:t>An important aspect of the job content information was omitted from the Job Fact Sheet (JFS)</a:t>
            </a:r>
          </a:p>
          <a:p>
            <a:pPr marL="742950" lvl="1" indent="-285750">
              <a:buFont typeface="Arial" panose="020B0604020202020204" pitchFamily="34" charset="0"/>
              <a:buChar char="•"/>
            </a:pPr>
            <a:r>
              <a:rPr lang="en-US" dirty="0"/>
              <a:t>The grade score for any job evaluation factor is inappropriate and substantiating facts to indicate the reason why is provided.</a:t>
            </a:r>
          </a:p>
          <a:p>
            <a:pPr marL="285750" indent="-285750">
              <a:buFont typeface="Arial" panose="020B0604020202020204" pitchFamily="34" charset="0"/>
              <a:buChar char="•"/>
            </a:pPr>
            <a:r>
              <a:rPr lang="en-US" dirty="0"/>
              <a:t>If the position that the incumbent is holding has changed significantly since the original submission of the Job Fact Sheet (JFS), then a new JFS should be completed and submitted through the </a:t>
            </a:r>
            <a:r>
              <a:rPr lang="en-US" b="1" dirty="0"/>
              <a:t>re-classification</a:t>
            </a:r>
            <a:r>
              <a:rPr lang="en-US" dirty="0"/>
              <a:t> procedure instead of proceeding with a request for reconsideration.</a:t>
            </a:r>
          </a:p>
        </p:txBody>
      </p:sp>
      <p:pic>
        <p:nvPicPr>
          <p:cNvPr id="5" name="Picture 4">
            <a:extLst>
              <a:ext uri="{FF2B5EF4-FFF2-40B4-BE49-F238E27FC236}">
                <a16:creationId xmlns:a16="http://schemas.microsoft.com/office/drawing/2014/main" id="{FFC77967-F3D7-AA4A-B75D-0F8F97AB4E0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455" y="5530308"/>
            <a:ext cx="1083197" cy="1090467"/>
          </a:xfrm>
          <a:prstGeom prst="rect">
            <a:avLst/>
          </a:prstGeom>
        </p:spPr>
      </p:pic>
      <p:pic>
        <p:nvPicPr>
          <p:cNvPr id="7" name="Video 6">
            <a:hlinkClick r:id="" action="ppaction://media"/>
            <a:extLst>
              <a:ext uri="{FF2B5EF4-FFF2-40B4-BE49-F238E27FC236}">
                <a16:creationId xmlns:a16="http://schemas.microsoft.com/office/drawing/2014/main" id="{72C06251-2045-A42D-0A6C-BB74A1E79EF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10764128" y="5430128"/>
            <a:ext cx="1345575" cy="1345575"/>
          </a:xfrm>
          <a:prstGeom prst="ellipse">
            <a:avLst/>
          </a:prstGeom>
        </p:spPr>
      </p:pic>
    </p:spTree>
    <p:custDataLst>
      <p:tags r:id="rId1"/>
    </p:custDataLst>
    <p:extLst>
      <p:ext uri="{BB962C8B-B14F-4D97-AF65-F5344CB8AC3E}">
        <p14:creationId xmlns:p14="http://schemas.microsoft.com/office/powerpoint/2010/main" val="2770127389"/>
      </p:ext>
    </p:extLst>
  </p:cSld>
  <p:clrMapOvr>
    <a:masterClrMapping/>
  </p:clrMapOvr>
  <mc:AlternateContent xmlns:mc="http://schemas.openxmlformats.org/markup-compatibility/2006">
    <mc:Choice xmlns:p14="http://schemas.microsoft.com/office/powerpoint/2010/main" Requires="p14">
      <p:transition spd="slow" p14:dur="2000" advTm="51501"/>
    </mc:Choice>
    <mc:Fallback>
      <p:transition spd="slow" advTm="5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7"/>
                </p:tgtEl>
              </p:cMediaNode>
            </p:video>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6774580"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Request for Reconsideration Procedure</a:t>
            </a:r>
          </a:p>
        </p:txBody>
      </p:sp>
      <p:sp>
        <p:nvSpPr>
          <p:cNvPr id="4" name="TextBox 3">
            <a:extLst>
              <a:ext uri="{FF2B5EF4-FFF2-40B4-BE49-F238E27FC236}">
                <a16:creationId xmlns:a16="http://schemas.microsoft.com/office/drawing/2014/main" id="{270E0A0F-174C-A849-BF83-F0E5FDCB82E0}"/>
              </a:ext>
            </a:extLst>
          </p:cNvPr>
          <p:cNvSpPr txBox="1"/>
          <p:nvPr/>
        </p:nvSpPr>
        <p:spPr>
          <a:xfrm>
            <a:off x="1187391" y="2009285"/>
            <a:ext cx="9594023" cy="4041965"/>
          </a:xfrm>
          <a:prstGeom prst="rect">
            <a:avLst/>
          </a:prstGeom>
          <a:noFill/>
        </p:spPr>
        <p:txBody>
          <a:bodyPr wrap="square" rtlCol="0">
            <a:noAutofit/>
          </a:bodyPr>
          <a:lstStyle/>
          <a:p>
            <a:pPr marL="285750" indent="-285750">
              <a:buFont typeface="Arial" panose="020B0604020202020204" pitchFamily="34" charset="0"/>
              <a:buChar char="•"/>
            </a:pPr>
            <a:r>
              <a:rPr lang="en-US" dirty="0"/>
              <a:t>An RFR may be initiated after the results of the Committee have been communicated.</a:t>
            </a:r>
          </a:p>
          <a:p>
            <a:pPr marL="285750" indent="-285750">
              <a:buFont typeface="Arial" panose="020B0604020202020204" pitchFamily="34" charset="0"/>
              <a:buChar char="•"/>
            </a:pPr>
            <a:r>
              <a:rPr lang="en-US" dirty="0"/>
              <a:t>The RFR should be sent to the Committee care of Human Resources within </a:t>
            </a:r>
            <a:r>
              <a:rPr lang="en-US" b="1" u="sng" dirty="0"/>
              <a:t>15</a:t>
            </a:r>
            <a:r>
              <a:rPr lang="en-US" dirty="0"/>
              <a:t> working days of receiving the results of the Committee. Extensions may be granted in extenuating circumstances, such as prescheduled vacation and sickness.</a:t>
            </a:r>
          </a:p>
          <a:p>
            <a:pPr marL="285750" indent="-285750">
              <a:buFont typeface="Arial" panose="020B0604020202020204" pitchFamily="34" charset="0"/>
              <a:buChar char="•"/>
            </a:pPr>
            <a:r>
              <a:rPr lang="en-US" dirty="0"/>
              <a:t>The Request for Reconsideration form can be downloaded from the website at: </a:t>
            </a:r>
            <a:r>
              <a:rPr lang="en-US" u="sng" dirty="0">
                <a:hlinkClick r:id="rId5"/>
              </a:rPr>
              <a:t>https://www.uoguelph.ca/hr/managers-job-design-job-evaluation/job-evaluation-forms</a:t>
            </a:r>
            <a:r>
              <a:rPr lang="en-US" dirty="0"/>
              <a:t> </a:t>
            </a:r>
          </a:p>
          <a:p>
            <a:pPr marL="285750" indent="-285750">
              <a:buFont typeface="Arial" panose="020B0604020202020204" pitchFamily="34" charset="0"/>
              <a:buChar char="•"/>
            </a:pPr>
            <a:r>
              <a:rPr lang="en-US" dirty="0"/>
              <a:t>A separate form is required for each factor deemed to be inappropriate. The incumbent/supervisor needs to fill out the form(s) giving the desired grade and the reasons why.</a:t>
            </a:r>
          </a:p>
          <a:p>
            <a:pPr marL="285750" indent="-285750">
              <a:buFont typeface="Arial" panose="020B0604020202020204" pitchFamily="34" charset="0"/>
              <a:buChar char="•"/>
            </a:pPr>
            <a:r>
              <a:rPr lang="en-US" dirty="0"/>
              <a:t>If selecting a grade higher than what has been rated by the Committee, please ensure that you are able to meet the </a:t>
            </a:r>
            <a:r>
              <a:rPr lang="en-US" b="1" u="sng" dirty="0"/>
              <a:t>full definition</a:t>
            </a:r>
            <a:r>
              <a:rPr lang="en-US" b="1" dirty="0"/>
              <a:t> </a:t>
            </a:r>
            <a:r>
              <a:rPr lang="en-US" dirty="0"/>
              <a:t>for all grades in between.  For example, if the job has been rated with a 2 in Contacts but you believe it to be a 4, please ensure that you are able to meet the definition of the 3 and the 4.</a:t>
            </a:r>
          </a:p>
          <a:p>
            <a:pPr marL="285750" indent="-285750">
              <a:buFont typeface="Arial" panose="020B0604020202020204" pitchFamily="34" charset="0"/>
              <a:buChar char="•"/>
            </a:pPr>
            <a:r>
              <a:rPr lang="en-US" dirty="0"/>
              <a:t>Please refer to Appendix A to see an RFR form.</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FFC77967-F3D7-AA4A-B75D-0F8F97AB4E0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455" y="5530308"/>
            <a:ext cx="1083197" cy="1090467"/>
          </a:xfrm>
          <a:prstGeom prst="rect">
            <a:avLst/>
          </a:prstGeom>
        </p:spPr>
      </p:pic>
      <p:pic>
        <p:nvPicPr>
          <p:cNvPr id="11" name="Video 10">
            <a:hlinkClick r:id="" action="ppaction://media"/>
            <a:extLst>
              <a:ext uri="{FF2B5EF4-FFF2-40B4-BE49-F238E27FC236}">
                <a16:creationId xmlns:a16="http://schemas.microsoft.com/office/drawing/2014/main" id="{1248D430-B7F4-2668-F497-1CB9065E61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750062" y="5416062"/>
            <a:ext cx="1359642" cy="1359642"/>
          </a:xfrm>
          <a:prstGeom prst="ellipse">
            <a:avLst/>
          </a:prstGeom>
        </p:spPr>
      </p:pic>
    </p:spTree>
    <p:extLst>
      <p:ext uri="{BB962C8B-B14F-4D97-AF65-F5344CB8AC3E}">
        <p14:creationId xmlns:p14="http://schemas.microsoft.com/office/powerpoint/2010/main" val="3944838817"/>
      </p:ext>
    </p:extLst>
  </p:cSld>
  <p:clrMapOvr>
    <a:masterClrMapping/>
  </p:clrMapOvr>
  <mc:AlternateContent xmlns:mc="http://schemas.openxmlformats.org/markup-compatibility/2006">
    <mc:Choice xmlns:p14="http://schemas.microsoft.com/office/powerpoint/2010/main" Requires="p14">
      <p:transition spd="slow" p14:dur="2000" advTm="94388"/>
    </mc:Choice>
    <mc:Fallback>
      <p:transition spd="slow" advTm="9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42" presetClass="entr" presetSubtype="0" fill="hold" nodeType="after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1000"/>
                                        <p:tgtEl>
                                          <p:spTgt spid="4">
                                            <p:txEl>
                                              <p:pRg st="5" end="5"/>
                                            </p:txEl>
                                          </p:spTgt>
                                        </p:tgtEl>
                                      </p:cBhvr>
                                    </p:animEffect>
                                    <p:anim calcmode="lin" valueType="num">
                                      <p:cBhvr>
                                        <p:cTn id="4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11"/>
                </p:tgtEl>
              </p:cMediaNode>
            </p:video>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B7F70-D7F0-884D-83A7-98222E1A5330}"/>
              </a:ext>
            </a:extLst>
          </p:cNvPr>
          <p:cNvSpPr txBox="1">
            <a:spLocks noGrp="1"/>
          </p:cNvSpPr>
          <p:nvPr>
            <p:ph type="title" idx="4294967295"/>
          </p:nvPr>
        </p:nvSpPr>
        <p:spPr>
          <a:xfrm>
            <a:off x="1187391" y="800356"/>
            <a:ext cx="6774580" cy="145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Request for Reconsideration Procedure (cont’d)</a:t>
            </a:r>
          </a:p>
        </p:txBody>
      </p:sp>
      <p:sp>
        <p:nvSpPr>
          <p:cNvPr id="4" name="TextBox 3">
            <a:extLst>
              <a:ext uri="{FF2B5EF4-FFF2-40B4-BE49-F238E27FC236}">
                <a16:creationId xmlns:a16="http://schemas.microsoft.com/office/drawing/2014/main" id="{270E0A0F-174C-A849-BF83-F0E5FDCB82E0}"/>
              </a:ext>
            </a:extLst>
          </p:cNvPr>
          <p:cNvSpPr txBox="1"/>
          <p:nvPr/>
        </p:nvSpPr>
        <p:spPr>
          <a:xfrm>
            <a:off x="1187391" y="2152149"/>
            <a:ext cx="9466432" cy="4041965"/>
          </a:xfrm>
          <a:prstGeom prst="rect">
            <a:avLst/>
          </a:prstGeom>
          <a:noFill/>
        </p:spPr>
        <p:txBody>
          <a:bodyPr wrap="square" rtlCol="0">
            <a:noAutofit/>
          </a:bodyPr>
          <a:lstStyle/>
          <a:p>
            <a:pPr marL="285750" indent="-285750">
              <a:buFont typeface="Arial" panose="020B0604020202020204" pitchFamily="34" charset="0"/>
              <a:buChar char="•"/>
            </a:pPr>
            <a:r>
              <a:rPr lang="en-US" dirty="0"/>
              <a:t>The Committee will consider the request and make a decision. The decision the Committee makes could result in an increase, a decrease or no change in overall points thus the value of a position could move up or down or remain the same at this stage.</a:t>
            </a:r>
          </a:p>
          <a:p>
            <a:pPr marL="285750" indent="-285750">
              <a:buFont typeface="Arial" panose="020B0604020202020204" pitchFamily="34" charset="0"/>
              <a:buChar char="•"/>
            </a:pPr>
            <a:r>
              <a:rPr lang="en-US" dirty="0"/>
              <a:t>Please note that adjustments in grades may not be significant enough to move the position to a different pay/salary band.</a:t>
            </a:r>
          </a:p>
          <a:p>
            <a:pPr marL="285750" indent="-285750">
              <a:buFont typeface="Arial" panose="020B0604020202020204" pitchFamily="34" charset="0"/>
              <a:buChar char="•"/>
            </a:pPr>
            <a:r>
              <a:rPr lang="en-US" dirty="0"/>
              <a:t>For multi-incumbent positions, any Committee decision on a RFR will affect all the incumbents in that position.</a:t>
            </a:r>
          </a:p>
          <a:p>
            <a:pPr marL="285750" indent="-285750">
              <a:buFont typeface="Arial" panose="020B0604020202020204" pitchFamily="34" charset="0"/>
              <a:buChar char="•"/>
            </a:pPr>
            <a:r>
              <a:rPr lang="en-US" dirty="0"/>
              <a:t>The decision of the Committee, which is final and binding, will be communicated to the supervisor who will then share the results with the incumbent(s).</a:t>
            </a:r>
          </a:p>
          <a:p>
            <a:pPr marL="285750" indent="-285750">
              <a:buFont typeface="Arial" panose="020B0604020202020204" pitchFamily="34" charset="0"/>
              <a:buChar char="•"/>
            </a:pPr>
            <a:r>
              <a:rPr lang="en-US" dirty="0"/>
              <a:t>If there is an increase in salary grade, retro pay will typically coincide with the JE submission date.</a:t>
            </a:r>
          </a:p>
          <a:p>
            <a:pPr marL="285750" indent="-285750">
              <a:buFont typeface="Arial" panose="020B0604020202020204" pitchFamily="34" charset="0"/>
              <a:buChar char="•"/>
            </a:pPr>
            <a:r>
              <a:rPr lang="en-US" dirty="0"/>
              <a:t>Appendix B outlines the overall job evaluation and RFR process.</a:t>
            </a:r>
          </a:p>
        </p:txBody>
      </p:sp>
      <p:pic>
        <p:nvPicPr>
          <p:cNvPr id="5" name="Picture 4">
            <a:extLst>
              <a:ext uri="{FF2B5EF4-FFF2-40B4-BE49-F238E27FC236}">
                <a16:creationId xmlns:a16="http://schemas.microsoft.com/office/drawing/2014/main" id="{FFC77967-F3D7-AA4A-B75D-0F8F97AB4E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55" y="5530308"/>
            <a:ext cx="1083197" cy="1090467"/>
          </a:xfrm>
          <a:prstGeom prst="rect">
            <a:avLst/>
          </a:prstGeom>
        </p:spPr>
      </p:pic>
      <p:pic>
        <p:nvPicPr>
          <p:cNvPr id="7" name="Video 6">
            <a:hlinkClick r:id="" action="ppaction://media"/>
            <a:extLst>
              <a:ext uri="{FF2B5EF4-FFF2-40B4-BE49-F238E27FC236}">
                <a16:creationId xmlns:a16="http://schemas.microsoft.com/office/drawing/2014/main" id="{70F358AB-52CA-6868-9DAD-976CF2B095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864308" y="5530308"/>
            <a:ext cx="1245396" cy="1245396"/>
          </a:xfrm>
          <a:prstGeom prst="ellipse">
            <a:avLst/>
          </a:prstGeom>
        </p:spPr>
      </p:pic>
    </p:spTree>
    <p:extLst>
      <p:ext uri="{BB962C8B-B14F-4D97-AF65-F5344CB8AC3E}">
        <p14:creationId xmlns:p14="http://schemas.microsoft.com/office/powerpoint/2010/main" val="453570838"/>
      </p:ext>
    </p:extLst>
  </p:cSld>
  <p:clrMapOvr>
    <a:masterClrMapping/>
  </p:clrMapOvr>
  <mc:AlternateContent xmlns:mc="http://schemas.openxmlformats.org/markup-compatibility/2006">
    <mc:Choice xmlns:p14="http://schemas.microsoft.com/office/powerpoint/2010/main" Requires="p14">
      <p:transition spd="slow" p14:dur="2000" advTm="73620"/>
    </mc:Choice>
    <mc:Fallback>
      <p:transition spd="slow" advTm="7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42" presetClass="entr" presetSubtype="0" fill="hold" nodeType="after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1000"/>
                                        <p:tgtEl>
                                          <p:spTgt spid="4">
                                            <p:txEl>
                                              <p:pRg st="5" end="5"/>
                                            </p:txEl>
                                          </p:spTgt>
                                        </p:tgtEl>
                                      </p:cBhvr>
                                    </p:animEffect>
                                    <p:anim calcmode="lin" valueType="num">
                                      <p:cBhvr>
                                        <p:cTn id="4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7"/>
                </p:tgtEl>
              </p:cMediaNode>
            </p:video>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3D9805-062E-FA47-A088-D3F588AD0EA0}"/>
              </a:ext>
              <a:ext uri="{C183D7F6-B498-43B3-948B-1728B52AA6E4}">
                <adec:decorative xmlns:adec="http://schemas.microsoft.com/office/drawing/2017/decorative" val="1"/>
              </a:ext>
            </a:extLst>
          </p:cNvPr>
          <p:cNvSpPr/>
          <p:nvPr/>
        </p:nvSpPr>
        <p:spPr>
          <a:xfrm>
            <a:off x="2400" y="0"/>
            <a:ext cx="12189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Прямая соединительная линия 12">
            <a:extLst>
              <a:ext uri="{FF2B5EF4-FFF2-40B4-BE49-F238E27FC236}">
                <a16:creationId xmlns:a16="http://schemas.microsoft.com/office/drawing/2014/main" id="{9088BAF1-5BAE-9242-B159-15282A388DDB}"/>
              </a:ext>
              <a:ext uri="{C183D7F6-B498-43B3-948B-1728B52AA6E4}">
                <adec:decorative xmlns:adec="http://schemas.microsoft.com/office/drawing/2017/decorative" val="1"/>
              </a:ext>
            </a:extLst>
          </p:cNvPr>
          <p:cNvCxnSpPr/>
          <p:nvPr/>
        </p:nvCxnSpPr>
        <p:spPr>
          <a:xfrm>
            <a:off x="7795539" y="4966179"/>
            <a:ext cx="250825" cy="0"/>
          </a:xfrm>
          <a:prstGeom prst="line">
            <a:avLst/>
          </a:prstGeom>
          <a:ln w="34925">
            <a:no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50DD10A3-9859-1A4D-B32A-A45F1890E5D9}"/>
              </a:ext>
            </a:extLst>
          </p:cNvPr>
          <p:cNvSpPr txBox="1">
            <a:spLocks noGrp="1"/>
          </p:cNvSpPr>
          <p:nvPr>
            <p:ph type="title" idx="4294967295"/>
          </p:nvPr>
        </p:nvSpPr>
        <p:spPr>
          <a:xfrm>
            <a:off x="7677097" y="3429000"/>
            <a:ext cx="2961165" cy="13611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Appendix A</a:t>
            </a:r>
          </a:p>
        </p:txBody>
      </p:sp>
      <p:sp>
        <p:nvSpPr>
          <p:cNvPr id="13" name="TextBox 12">
            <a:extLst>
              <a:ext uri="{FF2B5EF4-FFF2-40B4-BE49-F238E27FC236}">
                <a16:creationId xmlns:a16="http://schemas.microsoft.com/office/drawing/2014/main" id="{39885AF2-0270-DC43-8B4D-340658102248}"/>
              </a:ext>
            </a:extLst>
          </p:cNvPr>
          <p:cNvSpPr txBox="1"/>
          <p:nvPr/>
        </p:nvSpPr>
        <p:spPr>
          <a:xfrm>
            <a:off x="7677098" y="5142198"/>
            <a:ext cx="3677882" cy="1478573"/>
          </a:xfrm>
          <a:prstGeom prst="rect">
            <a:avLst/>
          </a:prstGeom>
          <a:noFill/>
        </p:spPr>
        <p:txBody>
          <a:bodyPr wrap="square" rtlCol="0">
            <a:noAutofit/>
          </a:bodyPr>
          <a:lstStyle/>
          <a:p>
            <a:r>
              <a:rPr lang="en-US" dirty="0"/>
              <a:t>Request for Reconsideration Form</a:t>
            </a:r>
          </a:p>
          <a:p>
            <a:endParaRPr lang="en-US" sz="1200" dirty="0"/>
          </a:p>
          <a:p>
            <a:endParaRPr lang="en-US" sz="1200" dirty="0"/>
          </a:p>
        </p:txBody>
      </p:sp>
      <p:cxnSp>
        <p:nvCxnSpPr>
          <p:cNvPr id="14" name="Straight Connector 13">
            <a:extLst>
              <a:ext uri="{FF2B5EF4-FFF2-40B4-BE49-F238E27FC236}">
                <a16:creationId xmlns:a16="http://schemas.microsoft.com/office/drawing/2014/main" id="{3C8C0F9B-A354-B541-9AF2-736D2CD527B1}"/>
              </a:ext>
              <a:ext uri="{C183D7F6-B498-43B3-948B-1728B52AA6E4}">
                <adec:decorative xmlns:adec="http://schemas.microsoft.com/office/drawing/2017/decorative" val="1"/>
              </a:ext>
            </a:extLst>
          </p:cNvPr>
          <p:cNvCxnSpPr>
            <a:cxnSpLocks/>
          </p:cNvCxnSpPr>
          <p:nvPr/>
        </p:nvCxnSpPr>
        <p:spPr>
          <a:xfrm>
            <a:off x="7795539" y="4967762"/>
            <a:ext cx="250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FD10D52-1FAF-564B-BC79-55C898E1D2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455" y="5530308"/>
            <a:ext cx="1083197" cy="1090467"/>
          </a:xfrm>
          <a:prstGeom prst="rect">
            <a:avLst/>
          </a:prstGeom>
        </p:spPr>
      </p:pic>
      <p:pic>
        <p:nvPicPr>
          <p:cNvPr id="7" name="Video 6">
            <a:hlinkClick r:id="" action="ppaction://media"/>
            <a:extLst>
              <a:ext uri="{FF2B5EF4-FFF2-40B4-BE49-F238E27FC236}">
                <a16:creationId xmlns:a16="http://schemas.microsoft.com/office/drawing/2014/main" id="{CADDC978-1529-A350-7483-261CCEF755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957219" y="5695943"/>
            <a:ext cx="1090467" cy="1090467"/>
          </a:xfrm>
          <a:prstGeom prst="ellipse">
            <a:avLst/>
          </a:prstGeom>
        </p:spPr>
      </p:pic>
    </p:spTree>
    <p:extLst>
      <p:ext uri="{BB962C8B-B14F-4D97-AF65-F5344CB8AC3E}">
        <p14:creationId xmlns:p14="http://schemas.microsoft.com/office/powerpoint/2010/main" val="1329394029"/>
      </p:ext>
    </p:extLst>
  </p:cSld>
  <p:clrMapOvr>
    <a:masterClrMapping/>
  </p:clrMapOvr>
  <mc:AlternateContent xmlns:mc="http://schemas.openxmlformats.org/markup-compatibility/2006">
    <mc:Choice xmlns:p14="http://schemas.microsoft.com/office/powerpoint/2010/main" Requires="p14">
      <p:transition spd="slow" p14:dur="2000" advTm="8993"/>
    </mc:Choice>
    <mc:Fallback>
      <p:transition spd="slow" advTm="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P spid="5"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3"/>
</p:tagLst>
</file>

<file path=ppt/tags/tag2.xml><?xml version="1.0" encoding="utf-8"?>
<p:tagLst xmlns:a="http://schemas.openxmlformats.org/drawingml/2006/main" xmlns:r="http://schemas.openxmlformats.org/officeDocument/2006/relationships" xmlns:p="http://schemas.openxmlformats.org/presentationml/2006/main">
  <p:tag name="TIMING" val="|37.7"/>
</p:tagLst>
</file>

<file path=ppt/tags/tag3.xml><?xml version="1.0" encoding="utf-8"?>
<p:tagLst xmlns:a="http://schemas.openxmlformats.org/drawingml/2006/main" xmlns:r="http://schemas.openxmlformats.org/officeDocument/2006/relationships" xmlns:p="http://schemas.openxmlformats.org/presentationml/2006/main">
  <p:tag name="TIMING" val="|16.2"/>
</p:tagLst>
</file>

<file path=ppt/theme/theme1.xml><?xml version="1.0" encoding="utf-8"?>
<a:theme xmlns:a="http://schemas.openxmlformats.org/drawingml/2006/main" name="Office Theme">
  <a:themeElements>
    <a:clrScheme name="Custom 4 1">
      <a:dk1>
        <a:srgbClr val="000000"/>
      </a:dk1>
      <a:lt1>
        <a:srgbClr val="FFFFFF"/>
      </a:lt1>
      <a:dk2>
        <a:srgbClr val="3D3D3D"/>
      </a:dk2>
      <a:lt2>
        <a:srgbClr val="EBEBEB"/>
      </a:lt2>
      <a:accent1>
        <a:srgbClr val="C20430"/>
      </a:accent1>
      <a:accent2>
        <a:srgbClr val="FFC72A"/>
      </a:accent2>
      <a:accent3>
        <a:srgbClr val="69A3B9"/>
      </a:accent3>
      <a:accent4>
        <a:srgbClr val="BDBDBD"/>
      </a:accent4>
      <a:accent5>
        <a:srgbClr val="585759"/>
      </a:accent5>
      <a:accent6>
        <a:srgbClr val="515151"/>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66CBEAC201C4419F81068DE3392D5D" ma:contentTypeVersion="14" ma:contentTypeDescription="Create a new document." ma:contentTypeScope="" ma:versionID="a7cf11bad77acc0bf8958629dfc3f8e6">
  <xsd:schema xmlns:xsd="http://www.w3.org/2001/XMLSchema" xmlns:xs="http://www.w3.org/2001/XMLSchema" xmlns:p="http://schemas.microsoft.com/office/2006/metadata/properties" xmlns:ns2="6b2eca3f-b3a2-46f4-8f3f-8b6f9f9ff58f" xmlns:ns3="e4a4a106-7dfa-46c5-952c-fdc5600c0a70" targetNamespace="http://schemas.microsoft.com/office/2006/metadata/properties" ma:root="true" ma:fieldsID="6de2d84b19924a2b2b8dfa47c9c83d24" ns2:_="" ns3:_="">
    <xsd:import namespace="6b2eca3f-b3a2-46f4-8f3f-8b6f9f9ff58f"/>
    <xsd:import namespace="e4a4a106-7dfa-46c5-952c-fdc5600c0a7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eca3f-b3a2-46f4-8f3f-8b6f9f9ff5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b193f5f-1873-4006-86b7-95c2ee49943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a4a106-7dfa-46c5-952c-fdc5600c0a7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9b63b69-4f6f-4e02-a487-5bec6eab45ee}" ma:internalName="TaxCatchAll" ma:showField="CatchAllData" ma:web="e4a4a106-7dfa-46c5-952c-fdc5600c0a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2eca3f-b3a2-46f4-8f3f-8b6f9f9ff58f">
      <Terms xmlns="http://schemas.microsoft.com/office/infopath/2007/PartnerControls"/>
    </lcf76f155ced4ddcb4097134ff3c332f>
    <TaxCatchAll xmlns="e4a4a106-7dfa-46c5-952c-fdc5600c0a70" xsi:nil="true"/>
  </documentManagement>
</p:properties>
</file>

<file path=customXml/itemProps1.xml><?xml version="1.0" encoding="utf-8"?>
<ds:datastoreItem xmlns:ds="http://schemas.openxmlformats.org/officeDocument/2006/customXml" ds:itemID="{9179A015-D9EF-4506-9C4D-908E51B39420}"/>
</file>

<file path=customXml/itemProps2.xml><?xml version="1.0" encoding="utf-8"?>
<ds:datastoreItem xmlns:ds="http://schemas.openxmlformats.org/officeDocument/2006/customXml" ds:itemID="{BE517540-9730-455A-B1E0-78CD48897C58}"/>
</file>

<file path=customXml/itemProps3.xml><?xml version="1.0" encoding="utf-8"?>
<ds:datastoreItem xmlns:ds="http://schemas.openxmlformats.org/officeDocument/2006/customXml" ds:itemID="{ACE4D620-AE98-47B4-9BFD-5E124E6CB8E1}"/>
</file>

<file path=docProps/app.xml><?xml version="1.0" encoding="utf-8"?>
<Properties xmlns="http://schemas.openxmlformats.org/officeDocument/2006/extended-properties" xmlns:vt="http://schemas.openxmlformats.org/officeDocument/2006/docPropsVTypes">
  <TotalTime>3800</TotalTime>
  <Words>2039</Words>
  <Application>Microsoft Office PowerPoint</Application>
  <PresentationFormat>Widescreen</PresentationFormat>
  <Paragraphs>150</Paragraphs>
  <Slides>13</Slides>
  <Notes>11</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Job Evaluation Submission and Request for Reconsideration Process Guide Professional Staff Association Job Evaluation Committee Updated: January 22, 2025</vt:lpstr>
      <vt:lpstr>Job Evaluation Submission Process</vt:lpstr>
      <vt:lpstr>Job Evaluation Submission Process (cont’d)</vt:lpstr>
      <vt:lpstr>Job Evaluation Submission Process (cont’d)</vt:lpstr>
      <vt:lpstr>What is Request for Reconsideration?</vt:lpstr>
      <vt:lpstr>Grounds for Request for Reconsideration</vt:lpstr>
      <vt:lpstr>Request for Reconsideration Procedure</vt:lpstr>
      <vt:lpstr>Request for Reconsideration Procedure (cont’d)</vt:lpstr>
      <vt:lpstr>Appendix A</vt:lpstr>
      <vt:lpstr>Request for Reconsideration Form</vt:lpstr>
      <vt:lpstr>Appendix B</vt:lpstr>
      <vt:lpstr>Job Evaluation and RFR Process </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Harleigh May</dc:creator>
  <cp:lastModifiedBy>Monica Sue</cp:lastModifiedBy>
  <cp:revision>74</cp:revision>
  <dcterms:created xsi:type="dcterms:W3CDTF">2020-10-02T16:18:25Z</dcterms:created>
  <dcterms:modified xsi:type="dcterms:W3CDTF">2025-02-11T20:40:26Z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0x0101003166CBEAC201C4419F81068DE3392D5D</vt:lpwstr>
  </property>
</Properties>
</file>